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80" r:id="rId4"/>
    <p:sldId id="281" r:id="rId5"/>
    <p:sldId id="282" r:id="rId6"/>
    <p:sldId id="283" r:id="rId7"/>
    <p:sldId id="284" r:id="rId8"/>
    <p:sldId id="285" r:id="rId9"/>
    <p:sldId id="286" r:id="rId10"/>
    <p:sldId id="287" r:id="rId11"/>
    <p:sldId id="288" r:id="rId12"/>
    <p:sldId id="289" r:id="rId13"/>
    <p:sldId id="293" r:id="rId14"/>
    <p:sldId id="290" r:id="rId15"/>
    <p:sldId id="291" r:id="rId16"/>
    <p:sldId id="292" r:id="rId17"/>
    <p:sldId id="267" r:id="rId18"/>
    <p:sldId id="294" r:id="rId19"/>
    <p:sldId id="295" r:id="rId20"/>
    <p:sldId id="270" r:id="rId21"/>
    <p:sldId id="296" r:id="rId22"/>
    <p:sldId id="297" r:id="rId23"/>
    <p:sldId id="272" r:id="rId24"/>
    <p:sldId id="298" r:id="rId25"/>
    <p:sldId id="299" r:id="rId26"/>
    <p:sldId id="300" r:id="rId27"/>
    <p:sldId id="302" r:id="rId28"/>
    <p:sldId id="303" r:id="rId29"/>
    <p:sldId id="304" r:id="rId30"/>
    <p:sldId id="305" r:id="rId31"/>
    <p:sldId id="306" r:id="rId32"/>
    <p:sldId id="307" r:id="rId33"/>
    <p:sldId id="275" r:id="rId34"/>
    <p:sldId id="266" r:id="rId35"/>
    <p:sldId id="27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p:scale>
          <a:sx n="66" d="100"/>
          <a:sy n="66" d="100"/>
        </p:scale>
        <p:origin x="1253" y="418"/>
      </p:cViewPr>
      <p:guideLst/>
    </p:cSldViewPr>
  </p:slideViewPr>
  <p:notesTextViewPr>
    <p:cViewPr>
      <p:scale>
        <a:sx n="1" d="1"/>
        <a:sy n="1" d="1"/>
      </p:scale>
      <p:origin x="0" y="0"/>
    </p:cViewPr>
  </p:notesTextViewPr>
  <p:notesViewPr>
    <p:cSldViewPr snapToGrid="0">
      <p:cViewPr varScale="1">
        <p:scale>
          <a:sx n="52" d="100"/>
          <a:sy n="52" d="100"/>
        </p:scale>
        <p:origin x="181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6C7BDC-2FA2-43FC-8435-01FEF8C9E43B}" type="datetimeFigureOut">
              <a:rPr lang="en-US" smtClean="0"/>
              <a:t>5/11/2019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DCDF1-B23D-453E-AA55-7D8920B98551}" type="slidenum">
              <a:rPr lang="en-US" smtClean="0"/>
              <a:t>‹#›</a:t>
            </a:fld>
            <a:endParaRPr lang="en-US"/>
          </a:p>
        </p:txBody>
      </p:sp>
    </p:spTree>
    <p:extLst>
      <p:ext uri="{BB962C8B-B14F-4D97-AF65-F5344CB8AC3E}">
        <p14:creationId xmlns:p14="http://schemas.microsoft.com/office/powerpoint/2010/main" val="2932103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a:t>
            </a:fld>
            <a:endParaRPr lang="en-US"/>
          </a:p>
        </p:txBody>
      </p:sp>
    </p:spTree>
    <p:extLst>
      <p:ext uri="{BB962C8B-B14F-4D97-AF65-F5344CB8AC3E}">
        <p14:creationId xmlns:p14="http://schemas.microsoft.com/office/powerpoint/2010/main" val="1688162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11</a:t>
            </a:fld>
            <a:endParaRPr lang="en-US"/>
          </a:p>
        </p:txBody>
      </p:sp>
    </p:spTree>
    <p:extLst>
      <p:ext uri="{BB962C8B-B14F-4D97-AF65-F5344CB8AC3E}">
        <p14:creationId xmlns:p14="http://schemas.microsoft.com/office/powerpoint/2010/main" val="1335801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12</a:t>
            </a:fld>
            <a:endParaRPr lang="en-US"/>
          </a:p>
        </p:txBody>
      </p:sp>
    </p:spTree>
    <p:extLst>
      <p:ext uri="{BB962C8B-B14F-4D97-AF65-F5344CB8AC3E}">
        <p14:creationId xmlns:p14="http://schemas.microsoft.com/office/powerpoint/2010/main" val="3918664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14</a:t>
            </a:fld>
            <a:endParaRPr lang="en-US"/>
          </a:p>
        </p:txBody>
      </p:sp>
    </p:spTree>
    <p:extLst>
      <p:ext uri="{BB962C8B-B14F-4D97-AF65-F5344CB8AC3E}">
        <p14:creationId xmlns:p14="http://schemas.microsoft.com/office/powerpoint/2010/main" val="1877165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15</a:t>
            </a:fld>
            <a:endParaRPr lang="en-US"/>
          </a:p>
        </p:txBody>
      </p:sp>
    </p:spTree>
    <p:extLst>
      <p:ext uri="{BB962C8B-B14F-4D97-AF65-F5344CB8AC3E}">
        <p14:creationId xmlns:p14="http://schemas.microsoft.com/office/powerpoint/2010/main" val="986424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16</a:t>
            </a:fld>
            <a:endParaRPr lang="en-US"/>
          </a:p>
        </p:txBody>
      </p:sp>
    </p:spTree>
    <p:extLst>
      <p:ext uri="{BB962C8B-B14F-4D97-AF65-F5344CB8AC3E}">
        <p14:creationId xmlns:p14="http://schemas.microsoft.com/office/powerpoint/2010/main" val="133449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18</a:t>
            </a:fld>
            <a:endParaRPr lang="en-US"/>
          </a:p>
        </p:txBody>
      </p:sp>
    </p:spTree>
    <p:extLst>
      <p:ext uri="{BB962C8B-B14F-4D97-AF65-F5344CB8AC3E}">
        <p14:creationId xmlns:p14="http://schemas.microsoft.com/office/powerpoint/2010/main" val="226143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19</a:t>
            </a:fld>
            <a:endParaRPr lang="en-US"/>
          </a:p>
        </p:txBody>
      </p:sp>
    </p:spTree>
    <p:extLst>
      <p:ext uri="{BB962C8B-B14F-4D97-AF65-F5344CB8AC3E}">
        <p14:creationId xmlns:p14="http://schemas.microsoft.com/office/powerpoint/2010/main" val="3332137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21</a:t>
            </a:fld>
            <a:endParaRPr lang="en-US"/>
          </a:p>
        </p:txBody>
      </p:sp>
    </p:spTree>
    <p:extLst>
      <p:ext uri="{BB962C8B-B14F-4D97-AF65-F5344CB8AC3E}">
        <p14:creationId xmlns:p14="http://schemas.microsoft.com/office/powerpoint/2010/main" val="3188076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22</a:t>
            </a:fld>
            <a:endParaRPr lang="en-US"/>
          </a:p>
        </p:txBody>
      </p:sp>
    </p:spTree>
    <p:extLst>
      <p:ext uri="{BB962C8B-B14F-4D97-AF65-F5344CB8AC3E}">
        <p14:creationId xmlns:p14="http://schemas.microsoft.com/office/powerpoint/2010/main" val="1139578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24</a:t>
            </a:fld>
            <a:endParaRPr lang="en-US"/>
          </a:p>
        </p:txBody>
      </p:sp>
    </p:spTree>
    <p:extLst>
      <p:ext uri="{BB962C8B-B14F-4D97-AF65-F5344CB8AC3E}">
        <p14:creationId xmlns:p14="http://schemas.microsoft.com/office/powerpoint/2010/main" val="363319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a:t>
            </a:fld>
            <a:endParaRPr lang="en-US"/>
          </a:p>
        </p:txBody>
      </p:sp>
    </p:spTree>
    <p:extLst>
      <p:ext uri="{BB962C8B-B14F-4D97-AF65-F5344CB8AC3E}">
        <p14:creationId xmlns:p14="http://schemas.microsoft.com/office/powerpoint/2010/main" val="3024939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25</a:t>
            </a:fld>
            <a:endParaRPr lang="en-US"/>
          </a:p>
        </p:txBody>
      </p:sp>
    </p:spTree>
    <p:extLst>
      <p:ext uri="{BB962C8B-B14F-4D97-AF65-F5344CB8AC3E}">
        <p14:creationId xmlns:p14="http://schemas.microsoft.com/office/powerpoint/2010/main" val="2193528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26</a:t>
            </a:fld>
            <a:endParaRPr lang="en-US"/>
          </a:p>
        </p:txBody>
      </p:sp>
    </p:spTree>
    <p:extLst>
      <p:ext uri="{BB962C8B-B14F-4D97-AF65-F5344CB8AC3E}">
        <p14:creationId xmlns:p14="http://schemas.microsoft.com/office/powerpoint/2010/main" val="3726848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27</a:t>
            </a:fld>
            <a:endParaRPr lang="en-US"/>
          </a:p>
        </p:txBody>
      </p:sp>
    </p:spTree>
    <p:extLst>
      <p:ext uri="{BB962C8B-B14F-4D97-AF65-F5344CB8AC3E}">
        <p14:creationId xmlns:p14="http://schemas.microsoft.com/office/powerpoint/2010/main" val="4235320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28</a:t>
            </a:fld>
            <a:endParaRPr lang="en-US"/>
          </a:p>
        </p:txBody>
      </p:sp>
    </p:spTree>
    <p:extLst>
      <p:ext uri="{BB962C8B-B14F-4D97-AF65-F5344CB8AC3E}">
        <p14:creationId xmlns:p14="http://schemas.microsoft.com/office/powerpoint/2010/main" val="3328919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29</a:t>
            </a:fld>
            <a:endParaRPr lang="en-US"/>
          </a:p>
        </p:txBody>
      </p:sp>
    </p:spTree>
    <p:extLst>
      <p:ext uri="{BB962C8B-B14F-4D97-AF65-F5344CB8AC3E}">
        <p14:creationId xmlns:p14="http://schemas.microsoft.com/office/powerpoint/2010/main" val="3585161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30</a:t>
            </a:fld>
            <a:endParaRPr lang="en-US"/>
          </a:p>
        </p:txBody>
      </p:sp>
    </p:spTree>
    <p:extLst>
      <p:ext uri="{BB962C8B-B14F-4D97-AF65-F5344CB8AC3E}">
        <p14:creationId xmlns:p14="http://schemas.microsoft.com/office/powerpoint/2010/main" val="3967286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31</a:t>
            </a:fld>
            <a:endParaRPr lang="en-US"/>
          </a:p>
        </p:txBody>
      </p:sp>
    </p:spTree>
    <p:extLst>
      <p:ext uri="{BB962C8B-B14F-4D97-AF65-F5344CB8AC3E}">
        <p14:creationId xmlns:p14="http://schemas.microsoft.com/office/powerpoint/2010/main" val="2732778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32</a:t>
            </a:fld>
            <a:endParaRPr lang="en-US"/>
          </a:p>
        </p:txBody>
      </p:sp>
    </p:spTree>
    <p:extLst>
      <p:ext uri="{BB962C8B-B14F-4D97-AF65-F5344CB8AC3E}">
        <p14:creationId xmlns:p14="http://schemas.microsoft.com/office/powerpoint/2010/main" val="22369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4</a:t>
            </a:fld>
            <a:endParaRPr lang="en-US"/>
          </a:p>
        </p:txBody>
      </p:sp>
    </p:spTree>
    <p:extLst>
      <p:ext uri="{BB962C8B-B14F-4D97-AF65-F5344CB8AC3E}">
        <p14:creationId xmlns:p14="http://schemas.microsoft.com/office/powerpoint/2010/main" val="4150051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5</a:t>
            </a:fld>
            <a:endParaRPr lang="en-US"/>
          </a:p>
        </p:txBody>
      </p:sp>
    </p:spTree>
    <p:extLst>
      <p:ext uri="{BB962C8B-B14F-4D97-AF65-F5344CB8AC3E}">
        <p14:creationId xmlns:p14="http://schemas.microsoft.com/office/powerpoint/2010/main" val="1621766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6</a:t>
            </a:fld>
            <a:endParaRPr lang="en-US"/>
          </a:p>
        </p:txBody>
      </p:sp>
    </p:spTree>
    <p:extLst>
      <p:ext uri="{BB962C8B-B14F-4D97-AF65-F5344CB8AC3E}">
        <p14:creationId xmlns:p14="http://schemas.microsoft.com/office/powerpoint/2010/main" val="228305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7</a:t>
            </a:fld>
            <a:endParaRPr lang="en-US"/>
          </a:p>
        </p:txBody>
      </p:sp>
    </p:spTree>
    <p:extLst>
      <p:ext uri="{BB962C8B-B14F-4D97-AF65-F5344CB8AC3E}">
        <p14:creationId xmlns:p14="http://schemas.microsoft.com/office/powerpoint/2010/main" val="167756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8</a:t>
            </a:fld>
            <a:endParaRPr lang="en-US"/>
          </a:p>
        </p:txBody>
      </p:sp>
    </p:spTree>
    <p:extLst>
      <p:ext uri="{BB962C8B-B14F-4D97-AF65-F5344CB8AC3E}">
        <p14:creationId xmlns:p14="http://schemas.microsoft.com/office/powerpoint/2010/main" val="810262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9</a:t>
            </a:fld>
            <a:endParaRPr lang="en-US"/>
          </a:p>
        </p:txBody>
      </p:sp>
    </p:spTree>
    <p:extLst>
      <p:ext uri="{BB962C8B-B14F-4D97-AF65-F5344CB8AC3E}">
        <p14:creationId xmlns:p14="http://schemas.microsoft.com/office/powerpoint/2010/main" val="4004329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10</a:t>
            </a:fld>
            <a:endParaRPr lang="en-US"/>
          </a:p>
        </p:txBody>
      </p:sp>
    </p:spTree>
    <p:extLst>
      <p:ext uri="{BB962C8B-B14F-4D97-AF65-F5344CB8AC3E}">
        <p14:creationId xmlns:p14="http://schemas.microsoft.com/office/powerpoint/2010/main" val="1323873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D8584CE-48A4-4BC3-9D77-D0B3C228244E}" type="datetime1">
              <a:rPr lang="en-US" smtClean="0"/>
              <a:t>5/11/2019</a:t>
            </a:fld>
            <a:endParaRPr lang="en-US"/>
          </a:p>
        </p:txBody>
      </p:sp>
      <p:sp>
        <p:nvSpPr>
          <p:cNvPr id="5" name="Footer Placeholder 4"/>
          <p:cNvSpPr>
            <a:spLocks noGrp="1"/>
          </p:cNvSpPr>
          <p:nvPr>
            <p:ph type="ftr" sz="quarter" idx="11"/>
          </p:nvPr>
        </p:nvSpPr>
        <p:spPr/>
        <p:txBody>
          <a:bodyPr/>
          <a:lstStyle/>
          <a:p>
            <a:r>
              <a:rPr lang="en-US"/>
              <a:t>Vivian Lawin - Daher Daher</a:t>
            </a:r>
          </a:p>
        </p:txBody>
      </p:sp>
      <p:sp>
        <p:nvSpPr>
          <p:cNvPr id="6" name="Slide Number Placeholder 5"/>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241124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830637-5E89-456C-96BC-27362A8CE600}" type="datetime1">
              <a:rPr lang="en-US" smtClean="0"/>
              <a:t>5/11/2019</a:t>
            </a:fld>
            <a:endParaRPr lang="en-US"/>
          </a:p>
        </p:txBody>
      </p:sp>
      <p:sp>
        <p:nvSpPr>
          <p:cNvPr id="5" name="Footer Placeholder 4"/>
          <p:cNvSpPr>
            <a:spLocks noGrp="1"/>
          </p:cNvSpPr>
          <p:nvPr>
            <p:ph type="ftr" sz="quarter" idx="11"/>
          </p:nvPr>
        </p:nvSpPr>
        <p:spPr/>
        <p:txBody>
          <a:bodyPr/>
          <a:lstStyle/>
          <a:p>
            <a:r>
              <a:rPr lang="en-US"/>
              <a:t>Vivian Lawin - Daher Daher</a:t>
            </a:r>
          </a:p>
        </p:txBody>
      </p:sp>
      <p:sp>
        <p:nvSpPr>
          <p:cNvPr id="6" name="Slide Number Placeholder 5"/>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2210076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1D4725-0239-4C71-8853-3897760E892C}" type="datetime1">
              <a:rPr lang="en-US" smtClean="0"/>
              <a:t>5/11/2019</a:t>
            </a:fld>
            <a:endParaRPr lang="en-US"/>
          </a:p>
        </p:txBody>
      </p:sp>
      <p:sp>
        <p:nvSpPr>
          <p:cNvPr id="5" name="Footer Placeholder 4"/>
          <p:cNvSpPr>
            <a:spLocks noGrp="1"/>
          </p:cNvSpPr>
          <p:nvPr>
            <p:ph type="ftr" sz="quarter" idx="11"/>
          </p:nvPr>
        </p:nvSpPr>
        <p:spPr/>
        <p:txBody>
          <a:bodyPr/>
          <a:lstStyle/>
          <a:p>
            <a:r>
              <a:rPr lang="en-US"/>
              <a:t>Vivian Lawin - Daher Daher</a:t>
            </a:r>
          </a:p>
        </p:txBody>
      </p:sp>
      <p:sp>
        <p:nvSpPr>
          <p:cNvPr id="6" name="Slide Number Placeholder 5"/>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60047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53F184-7BB8-4045-AC0A-1919E0276EC3}" type="datetime1">
              <a:rPr lang="en-US" smtClean="0"/>
              <a:t>5/11/2019</a:t>
            </a:fld>
            <a:endParaRPr lang="en-US"/>
          </a:p>
        </p:txBody>
      </p:sp>
      <p:sp>
        <p:nvSpPr>
          <p:cNvPr id="5" name="Footer Placeholder 4"/>
          <p:cNvSpPr>
            <a:spLocks noGrp="1"/>
          </p:cNvSpPr>
          <p:nvPr>
            <p:ph type="ftr" sz="quarter" idx="11"/>
          </p:nvPr>
        </p:nvSpPr>
        <p:spPr/>
        <p:txBody>
          <a:bodyPr/>
          <a:lstStyle/>
          <a:p>
            <a:r>
              <a:rPr lang="en-US"/>
              <a:t>Vivian Lawin - Daher Daher</a:t>
            </a:r>
          </a:p>
        </p:txBody>
      </p:sp>
      <p:sp>
        <p:nvSpPr>
          <p:cNvPr id="6" name="Slide Number Placeholder 5"/>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178786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B72426-9983-45EF-825D-A684F6A8D9BB}" type="datetime1">
              <a:rPr lang="en-US" smtClean="0"/>
              <a:t>5/11/2019</a:t>
            </a:fld>
            <a:endParaRPr lang="en-US"/>
          </a:p>
        </p:txBody>
      </p:sp>
      <p:sp>
        <p:nvSpPr>
          <p:cNvPr id="5" name="Footer Placeholder 4"/>
          <p:cNvSpPr>
            <a:spLocks noGrp="1"/>
          </p:cNvSpPr>
          <p:nvPr>
            <p:ph type="ftr" sz="quarter" idx="11"/>
          </p:nvPr>
        </p:nvSpPr>
        <p:spPr/>
        <p:txBody>
          <a:bodyPr/>
          <a:lstStyle/>
          <a:p>
            <a:r>
              <a:rPr lang="en-US"/>
              <a:t>Vivian Lawin - Daher Daher</a:t>
            </a:r>
          </a:p>
        </p:txBody>
      </p:sp>
      <p:sp>
        <p:nvSpPr>
          <p:cNvPr id="6" name="Slide Number Placeholder 5"/>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902404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0AA7C2-6546-4D7E-BC59-53C5F419DF13}" type="datetime1">
              <a:rPr lang="en-US" smtClean="0"/>
              <a:t>5/11/2019</a:t>
            </a:fld>
            <a:endParaRPr lang="en-US"/>
          </a:p>
        </p:txBody>
      </p:sp>
      <p:sp>
        <p:nvSpPr>
          <p:cNvPr id="6" name="Footer Placeholder 5"/>
          <p:cNvSpPr>
            <a:spLocks noGrp="1"/>
          </p:cNvSpPr>
          <p:nvPr>
            <p:ph type="ftr" sz="quarter" idx="11"/>
          </p:nvPr>
        </p:nvSpPr>
        <p:spPr/>
        <p:txBody>
          <a:bodyPr/>
          <a:lstStyle/>
          <a:p>
            <a:r>
              <a:rPr lang="en-US"/>
              <a:t>Vivian Lawin - Daher Daher</a:t>
            </a:r>
          </a:p>
        </p:txBody>
      </p:sp>
      <p:sp>
        <p:nvSpPr>
          <p:cNvPr id="7" name="Slide Number Placeholder 6"/>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2881815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D91269-07D0-453D-BE10-0379107F3EF6}" type="datetime1">
              <a:rPr lang="en-US" smtClean="0"/>
              <a:t>5/11/2019</a:t>
            </a:fld>
            <a:endParaRPr lang="en-US"/>
          </a:p>
        </p:txBody>
      </p:sp>
      <p:sp>
        <p:nvSpPr>
          <p:cNvPr id="8" name="Footer Placeholder 7"/>
          <p:cNvSpPr>
            <a:spLocks noGrp="1"/>
          </p:cNvSpPr>
          <p:nvPr>
            <p:ph type="ftr" sz="quarter" idx="11"/>
          </p:nvPr>
        </p:nvSpPr>
        <p:spPr/>
        <p:txBody>
          <a:bodyPr/>
          <a:lstStyle/>
          <a:p>
            <a:r>
              <a:rPr lang="en-US"/>
              <a:t>Vivian Lawin - Daher Daher</a:t>
            </a:r>
          </a:p>
        </p:txBody>
      </p:sp>
      <p:sp>
        <p:nvSpPr>
          <p:cNvPr id="9" name="Slide Number Placeholder 8"/>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2393846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934094-A75E-4810-BF48-2569F0211C66}" type="datetime1">
              <a:rPr lang="en-US" smtClean="0"/>
              <a:t>5/11/2019</a:t>
            </a:fld>
            <a:endParaRPr lang="en-US"/>
          </a:p>
        </p:txBody>
      </p:sp>
      <p:sp>
        <p:nvSpPr>
          <p:cNvPr id="4" name="Footer Placeholder 3"/>
          <p:cNvSpPr>
            <a:spLocks noGrp="1"/>
          </p:cNvSpPr>
          <p:nvPr>
            <p:ph type="ftr" sz="quarter" idx="11"/>
          </p:nvPr>
        </p:nvSpPr>
        <p:spPr/>
        <p:txBody>
          <a:bodyPr/>
          <a:lstStyle/>
          <a:p>
            <a:r>
              <a:rPr lang="en-US"/>
              <a:t>Vivian Lawin - Daher Daher</a:t>
            </a:r>
          </a:p>
        </p:txBody>
      </p:sp>
      <p:sp>
        <p:nvSpPr>
          <p:cNvPr id="5" name="Slide Number Placeholder 4"/>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1840221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4AF97C-3536-4308-B51F-69AC10363344}" type="datetime1">
              <a:rPr lang="en-US" smtClean="0"/>
              <a:t>5/11/2019</a:t>
            </a:fld>
            <a:endParaRPr lang="en-US"/>
          </a:p>
        </p:txBody>
      </p:sp>
      <p:sp>
        <p:nvSpPr>
          <p:cNvPr id="3" name="Footer Placeholder 2"/>
          <p:cNvSpPr>
            <a:spLocks noGrp="1"/>
          </p:cNvSpPr>
          <p:nvPr>
            <p:ph type="ftr" sz="quarter" idx="11"/>
          </p:nvPr>
        </p:nvSpPr>
        <p:spPr/>
        <p:txBody>
          <a:bodyPr/>
          <a:lstStyle/>
          <a:p>
            <a:r>
              <a:rPr lang="en-US"/>
              <a:t>Vivian Lawin - Daher Daher</a:t>
            </a:r>
          </a:p>
        </p:txBody>
      </p:sp>
      <p:sp>
        <p:nvSpPr>
          <p:cNvPr id="4" name="Slide Number Placeholder 3"/>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1084718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DDF4F-4641-4C1A-A37C-F9A0B0824102}" type="datetime1">
              <a:rPr lang="en-US" smtClean="0"/>
              <a:t>5/11/2019</a:t>
            </a:fld>
            <a:endParaRPr lang="en-US"/>
          </a:p>
        </p:txBody>
      </p:sp>
      <p:sp>
        <p:nvSpPr>
          <p:cNvPr id="6" name="Footer Placeholder 5"/>
          <p:cNvSpPr>
            <a:spLocks noGrp="1"/>
          </p:cNvSpPr>
          <p:nvPr>
            <p:ph type="ftr" sz="quarter" idx="11"/>
          </p:nvPr>
        </p:nvSpPr>
        <p:spPr/>
        <p:txBody>
          <a:bodyPr/>
          <a:lstStyle/>
          <a:p>
            <a:r>
              <a:rPr lang="en-US"/>
              <a:t>Vivian Lawin - Daher Daher</a:t>
            </a:r>
          </a:p>
        </p:txBody>
      </p:sp>
      <p:sp>
        <p:nvSpPr>
          <p:cNvPr id="7" name="Slide Number Placeholder 6"/>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180124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B672A2-F72C-41CA-B0B0-50AE1E4C3C53}" type="datetime1">
              <a:rPr lang="en-US" smtClean="0"/>
              <a:t>5/11/2019</a:t>
            </a:fld>
            <a:endParaRPr lang="en-US"/>
          </a:p>
        </p:txBody>
      </p:sp>
      <p:sp>
        <p:nvSpPr>
          <p:cNvPr id="6" name="Footer Placeholder 5"/>
          <p:cNvSpPr>
            <a:spLocks noGrp="1"/>
          </p:cNvSpPr>
          <p:nvPr>
            <p:ph type="ftr" sz="quarter" idx="11"/>
          </p:nvPr>
        </p:nvSpPr>
        <p:spPr/>
        <p:txBody>
          <a:bodyPr/>
          <a:lstStyle/>
          <a:p>
            <a:r>
              <a:rPr lang="en-US"/>
              <a:t>Vivian Lawin - Daher Daher</a:t>
            </a:r>
          </a:p>
        </p:txBody>
      </p:sp>
      <p:sp>
        <p:nvSpPr>
          <p:cNvPr id="7" name="Slide Number Placeholder 6"/>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2667242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572F30-DB92-418F-ABC4-902417C2438F}" type="datetime1">
              <a:rPr lang="en-US" smtClean="0"/>
              <a:t>5/11/2019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Vivian Lawin - Daher Daher</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2DF2A-18BC-4402-98FF-6CD921B75BE3}" type="slidenum">
              <a:rPr lang="en-US" smtClean="0"/>
              <a:t>‹#›</a:t>
            </a:fld>
            <a:endParaRPr lang="en-US"/>
          </a:p>
        </p:txBody>
      </p:sp>
    </p:spTree>
    <p:extLst>
      <p:ext uri="{BB962C8B-B14F-4D97-AF65-F5344CB8AC3E}">
        <p14:creationId xmlns:p14="http://schemas.microsoft.com/office/powerpoint/2010/main" val="1625067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29653"/>
            <a:ext cx="9144000" cy="1655762"/>
          </a:xfrm>
        </p:spPr>
        <p:txBody>
          <a:bodyPr/>
          <a:lstStyle/>
          <a:p>
            <a:r>
              <a:rPr lang="en-US" dirty="0"/>
              <a:t>x</a:t>
            </a:r>
          </a:p>
        </p:txBody>
      </p:sp>
      <p:sp>
        <p:nvSpPr>
          <p:cNvPr id="5" name="TextBox 4"/>
          <p:cNvSpPr txBox="1"/>
          <p:nvPr/>
        </p:nvSpPr>
        <p:spPr>
          <a:xfrm>
            <a:off x="914400" y="1321076"/>
            <a:ext cx="10322242" cy="830997"/>
          </a:xfrm>
          <a:prstGeom prst="rect">
            <a:avLst/>
          </a:prstGeom>
          <a:noFill/>
        </p:spPr>
        <p:txBody>
          <a:bodyPr wrap="square" rtlCol="0">
            <a:spAutoFit/>
          </a:bodyPr>
          <a:lstStyle/>
          <a:p>
            <a:pPr algn="ctr"/>
            <a:r>
              <a:rPr lang="en-US" sz="4800" dirty="0">
                <a:solidFill>
                  <a:schemeClr val="bg1"/>
                </a:solidFill>
                <a:latin typeface="Book Antiqua" panose="02040602050305030304" pitchFamily="18" charset="0"/>
              </a:rPr>
              <a:t>Infrastructure for BMW display unit </a:t>
            </a:r>
          </a:p>
        </p:txBody>
      </p:sp>
      <p:pic>
        <p:nvPicPr>
          <p:cNvPr id="7" name="Picture 6"/>
          <p:cNvPicPr/>
          <p:nvPr/>
        </p:nvPicPr>
        <p:blipFill>
          <a:blip r:embed="rId3"/>
          <a:stretch>
            <a:fillRect/>
          </a:stretch>
        </p:blipFill>
        <p:spPr>
          <a:xfrm>
            <a:off x="345758" y="267182"/>
            <a:ext cx="3988561" cy="973920"/>
          </a:xfrm>
          <a:prstGeom prst="rect">
            <a:avLst/>
          </a:prstGeom>
        </p:spPr>
      </p:pic>
      <p:pic>
        <p:nvPicPr>
          <p:cNvPr id="8" name="Picture 7" descr="TechnionLogo.svg"/>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9194" y="136525"/>
            <a:ext cx="3077048" cy="1247313"/>
          </a:xfrm>
          <a:prstGeom prst="rect">
            <a:avLst/>
          </a:prstGeom>
          <a:noFill/>
          <a:ln>
            <a:noFill/>
          </a:ln>
        </p:spPr>
      </p:pic>
      <p:sp>
        <p:nvSpPr>
          <p:cNvPr id="9" name="TextBox 8"/>
          <p:cNvSpPr txBox="1"/>
          <p:nvPr/>
        </p:nvSpPr>
        <p:spPr>
          <a:xfrm>
            <a:off x="3872104" y="4749509"/>
            <a:ext cx="4619481" cy="830997"/>
          </a:xfrm>
          <a:prstGeom prst="rect">
            <a:avLst/>
          </a:prstGeom>
          <a:noFill/>
        </p:spPr>
        <p:txBody>
          <a:bodyPr wrap="square" rtlCol="0">
            <a:spAutoFit/>
          </a:bodyPr>
          <a:lstStyle/>
          <a:p>
            <a:pPr algn="ctr"/>
            <a:r>
              <a:rPr lang="en-US" sz="2400" b="1" dirty="0">
                <a:solidFill>
                  <a:schemeClr val="bg1"/>
                </a:solidFill>
                <a:latin typeface="Book Antiqua" panose="02040602050305030304" pitchFamily="18" charset="0"/>
              </a:rPr>
              <a:t>Developed by:</a:t>
            </a:r>
          </a:p>
          <a:p>
            <a:pPr algn="ctr"/>
            <a:r>
              <a:rPr lang="en-US" sz="2400" dirty="0">
                <a:solidFill>
                  <a:schemeClr val="bg1"/>
                </a:solidFill>
                <a:latin typeface="Book Antiqua" panose="02040602050305030304" pitchFamily="18" charset="0"/>
              </a:rPr>
              <a:t>Daher </a:t>
            </a:r>
            <a:r>
              <a:rPr lang="en-US" sz="2400" dirty="0" err="1">
                <a:solidFill>
                  <a:schemeClr val="bg1"/>
                </a:solidFill>
                <a:latin typeface="Book Antiqua" panose="02040602050305030304" pitchFamily="18" charset="0"/>
              </a:rPr>
              <a:t>Daher</a:t>
            </a:r>
            <a:r>
              <a:rPr lang="en-US" sz="2400" dirty="0">
                <a:solidFill>
                  <a:schemeClr val="bg1"/>
                </a:solidFill>
                <a:latin typeface="Book Antiqua" panose="02040602050305030304" pitchFamily="18" charset="0"/>
              </a:rPr>
              <a:t>  &amp;  Vivian Lawin</a:t>
            </a:r>
          </a:p>
        </p:txBody>
      </p:sp>
      <p:sp>
        <p:nvSpPr>
          <p:cNvPr id="10" name="TextBox 9"/>
          <p:cNvSpPr txBox="1"/>
          <p:nvPr/>
        </p:nvSpPr>
        <p:spPr>
          <a:xfrm>
            <a:off x="4505445" y="5707915"/>
            <a:ext cx="3352800" cy="830997"/>
          </a:xfrm>
          <a:prstGeom prst="rect">
            <a:avLst/>
          </a:prstGeom>
          <a:noFill/>
        </p:spPr>
        <p:txBody>
          <a:bodyPr wrap="square" rtlCol="0">
            <a:spAutoFit/>
          </a:bodyPr>
          <a:lstStyle/>
          <a:p>
            <a:pPr algn="ctr"/>
            <a:r>
              <a:rPr lang="en-US" sz="2400" b="1" dirty="0">
                <a:solidFill>
                  <a:schemeClr val="bg1"/>
                </a:solidFill>
                <a:latin typeface="Book Antiqua" panose="02040602050305030304" pitchFamily="18" charset="0"/>
              </a:rPr>
              <a:t>Supervisor:</a:t>
            </a:r>
          </a:p>
          <a:p>
            <a:pPr algn="ctr"/>
            <a:r>
              <a:rPr lang="en-US" sz="2400" dirty="0">
                <a:solidFill>
                  <a:schemeClr val="bg1"/>
                </a:solidFill>
                <a:latin typeface="Book Antiqua" panose="02040602050305030304" pitchFamily="18" charset="0"/>
              </a:rPr>
              <a:t>Boaz Mizrachi</a:t>
            </a:r>
          </a:p>
        </p:txBody>
      </p:sp>
      <p:sp>
        <p:nvSpPr>
          <p:cNvPr id="2" name="Slide Number Placeholder 1"/>
          <p:cNvSpPr>
            <a:spLocks noGrp="1"/>
          </p:cNvSpPr>
          <p:nvPr>
            <p:ph type="sldNum" sz="quarter" idx="12"/>
          </p:nvPr>
        </p:nvSpPr>
        <p:spPr/>
        <p:txBody>
          <a:bodyPr/>
          <a:lstStyle/>
          <a:p>
            <a:fld id="{BC42DF2A-18BC-4402-98FF-6CD921B75BE3}" type="slidenum">
              <a:rPr lang="en-US" smtClean="0"/>
              <a:t>1</a:t>
            </a:fld>
            <a:endParaRPr lang="en-US"/>
          </a:p>
        </p:txBody>
      </p:sp>
      <p:sp>
        <p:nvSpPr>
          <p:cNvPr id="4" name="Rectangle 3">
            <a:extLst>
              <a:ext uri="{FF2B5EF4-FFF2-40B4-BE49-F238E27FC236}">
                <a16:creationId xmlns:a16="http://schemas.microsoft.com/office/drawing/2014/main" id="{79C64719-559B-47BC-9861-FBDB89A75642}"/>
              </a:ext>
            </a:extLst>
          </p:cNvPr>
          <p:cNvSpPr/>
          <p:nvPr/>
        </p:nvSpPr>
        <p:spPr>
          <a:xfrm>
            <a:off x="5257027" y="2116618"/>
            <a:ext cx="1636987" cy="523220"/>
          </a:xfrm>
          <a:prstGeom prst="rect">
            <a:avLst/>
          </a:prstGeom>
        </p:spPr>
        <p:txBody>
          <a:bodyPr wrap="none">
            <a:spAutoFit/>
          </a:bodyPr>
          <a:lstStyle/>
          <a:p>
            <a:r>
              <a:rPr lang="en-US" sz="2800" dirty="0">
                <a:solidFill>
                  <a:schemeClr val="bg1"/>
                </a:solidFill>
                <a:latin typeface="Book Antiqua" panose="02040602050305030304" pitchFamily="18" charset="0"/>
              </a:rPr>
              <a:t>Project A</a:t>
            </a:r>
          </a:p>
        </p:txBody>
      </p:sp>
    </p:spTree>
    <p:extLst>
      <p:ext uri="{BB962C8B-B14F-4D97-AF65-F5344CB8AC3E}">
        <p14:creationId xmlns:p14="http://schemas.microsoft.com/office/powerpoint/2010/main" val="295037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High Level Design</a:t>
            </a:r>
          </a:p>
        </p:txBody>
      </p:sp>
      <p:pic>
        <p:nvPicPr>
          <p:cNvPr id="7" name="Content Placeholder 6" descr="C:\Users\Daher\Downloads\top level design.png">
            <a:extLst>
              <a:ext uri="{FF2B5EF4-FFF2-40B4-BE49-F238E27FC236}">
                <a16:creationId xmlns:a16="http://schemas.microsoft.com/office/drawing/2014/main" id="{286941C8-B8B4-4B0A-96F8-F6A820857C96}"/>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1517846" y="1409996"/>
            <a:ext cx="9156307" cy="5448003"/>
          </a:xfrm>
          <a:prstGeom prst="rect">
            <a:avLst/>
          </a:prstGeom>
          <a:noFill/>
        </p:spPr>
      </p:pic>
      <p:sp>
        <p:nvSpPr>
          <p:cNvPr id="6" name="Footer Placeholder 5"/>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Vivian Lawin - Daher Daher</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C42DF2A-18BC-4402-98FF-6CD921B75BE3}" type="slidenum">
              <a:rPr lang="en-US" smtClean="0"/>
              <a:pPr>
                <a:spcAft>
                  <a:spcPts val="600"/>
                </a:spcAft>
              </a:pPr>
              <a:t>10</a:t>
            </a:fld>
            <a:endParaRPr lang="en-US"/>
          </a:p>
        </p:txBody>
      </p:sp>
    </p:spTree>
    <p:extLst>
      <p:ext uri="{BB962C8B-B14F-4D97-AF65-F5344CB8AC3E}">
        <p14:creationId xmlns:p14="http://schemas.microsoft.com/office/powerpoint/2010/main" val="2256700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User Interface </a:t>
            </a:r>
          </a:p>
        </p:txBody>
      </p:sp>
      <p:pic>
        <p:nvPicPr>
          <p:cNvPr id="9" name="Content Placeholder 8">
            <a:extLst>
              <a:ext uri="{FF2B5EF4-FFF2-40B4-BE49-F238E27FC236}">
                <a16:creationId xmlns:a16="http://schemas.microsoft.com/office/drawing/2014/main" id="{9E704801-EE6D-41A3-A33A-CDF8372D0DD8}"/>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2545884" y="1388303"/>
            <a:ext cx="7551846" cy="5493968"/>
          </a:xfrm>
          <a:prstGeom prst="rect">
            <a:avLst/>
          </a:prstGeom>
          <a:noFill/>
        </p:spPr>
      </p:pic>
      <p:sp>
        <p:nvSpPr>
          <p:cNvPr id="6" name="Footer Placeholder 5"/>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Vivian Lawin - Daher Daher</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C42DF2A-18BC-4402-98FF-6CD921B75BE3}" type="slidenum">
              <a:rPr lang="en-US" smtClean="0"/>
              <a:pPr>
                <a:spcAft>
                  <a:spcPts val="600"/>
                </a:spcAft>
              </a:pPr>
              <a:t>11</a:t>
            </a:fld>
            <a:endParaRPr lang="en-US"/>
          </a:p>
        </p:txBody>
      </p:sp>
    </p:spTree>
    <p:extLst>
      <p:ext uri="{BB962C8B-B14F-4D97-AF65-F5344CB8AC3E}">
        <p14:creationId xmlns:p14="http://schemas.microsoft.com/office/powerpoint/2010/main" val="104853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User Interface – Screens &amp; Usage</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12</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200400" cy="4351338"/>
          </a:xfrm>
        </p:spPr>
        <p:txBody>
          <a:bodyPr/>
          <a:lstStyle/>
          <a:p>
            <a:r>
              <a:rPr lang="en-US" dirty="0">
                <a:solidFill>
                  <a:schemeClr val="bg1"/>
                </a:solidFill>
              </a:rPr>
              <a:t>Main Page</a:t>
            </a:r>
          </a:p>
          <a:p>
            <a:pPr lvl="1"/>
            <a:r>
              <a:rPr lang="en-US" dirty="0">
                <a:solidFill>
                  <a:schemeClr val="bg1"/>
                </a:solidFill>
              </a:rPr>
              <a:t>App’s home page</a:t>
            </a:r>
          </a:p>
          <a:p>
            <a:pPr lvl="1"/>
            <a:endParaRPr lang="en-US" dirty="0">
              <a:solidFill>
                <a:schemeClr val="bg1"/>
              </a:solidFill>
            </a:endParaRPr>
          </a:p>
          <a:p>
            <a:r>
              <a:rPr lang="en-US" dirty="0">
                <a:solidFill>
                  <a:schemeClr val="bg1"/>
                </a:solidFill>
              </a:rPr>
              <a:t>List of options </a:t>
            </a:r>
          </a:p>
        </p:txBody>
      </p:sp>
      <p:pic>
        <p:nvPicPr>
          <p:cNvPr id="9" name="Picture 8" descr="PHOTO-2019-03-25-11-28-4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66824" y="1689904"/>
            <a:ext cx="7498924" cy="4683829"/>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15928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1" y="1341119"/>
            <a:ext cx="5598942" cy="1978856"/>
            <a:chOff x="0" y="1524000"/>
            <a:chExt cx="9144000" cy="2362200"/>
          </a:xfrm>
        </p:grpSpPr>
        <p:sp>
          <p:nvSpPr>
            <p:cNvPr id="7" name="Rectangle 6"/>
            <p:cNvSpPr/>
            <p:nvPr/>
          </p:nvSpPr>
          <p:spPr>
            <a:xfrm>
              <a:off x="0" y="1560155"/>
              <a:ext cx="9144000" cy="2289889"/>
            </a:xfrm>
            <a:prstGeom prst="rect">
              <a:avLst/>
            </a:pr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524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810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238464" y="1456633"/>
            <a:ext cx="6354595" cy="1569660"/>
          </a:xfrm>
          <a:prstGeom prst="rect">
            <a:avLst/>
          </a:prstGeom>
          <a:noFill/>
        </p:spPr>
        <p:txBody>
          <a:bodyPr wrap="square" rtlCol="0">
            <a:spAutoFit/>
          </a:bodyPr>
          <a:lstStyle/>
          <a:p>
            <a:r>
              <a:rPr lang="en-US" sz="4800" b="1" dirty="0">
                <a:solidFill>
                  <a:schemeClr val="bg1"/>
                </a:solidFill>
                <a:latin typeface="Book Antiqua" panose="02040602050305030304" pitchFamily="18" charset="0"/>
              </a:rPr>
              <a:t>Screens &amp; Usage – </a:t>
            </a:r>
          </a:p>
          <a:p>
            <a:r>
              <a:rPr lang="en-US" sz="4800" b="1" dirty="0">
                <a:solidFill>
                  <a:schemeClr val="bg1"/>
                </a:solidFill>
                <a:latin typeface="Book Antiqua" panose="02040602050305030304" pitchFamily="18" charset="0"/>
                <a:cs typeface="Miriam Fixed" panose="020B0509050101010101" pitchFamily="49" charset="-79"/>
              </a:rPr>
              <a:t>Live Conditions</a:t>
            </a:r>
            <a:endParaRPr lang="en-US" sz="4800" b="1" dirty="0">
              <a:solidFill>
                <a:schemeClr val="bg1"/>
              </a:solidFill>
              <a:latin typeface="Miriam Fixed" panose="020B0509050101010101" pitchFamily="49" charset="-79"/>
              <a:cs typeface="Miriam Fixed" panose="020B0509050101010101" pitchFamily="49" charset="-79"/>
            </a:endParaRPr>
          </a:p>
        </p:txBody>
      </p:sp>
      <p:sp>
        <p:nvSpPr>
          <p:cNvPr id="11" name="Slide Number Placeholder 10"/>
          <p:cNvSpPr>
            <a:spLocks noGrp="1"/>
          </p:cNvSpPr>
          <p:nvPr>
            <p:ph type="sldNum" sz="quarter" idx="12"/>
          </p:nvPr>
        </p:nvSpPr>
        <p:spPr/>
        <p:txBody>
          <a:bodyPr/>
          <a:lstStyle/>
          <a:p>
            <a:fld id="{BC42DF2A-18BC-4402-98FF-6CD921B75BE3}" type="slidenum">
              <a:rPr lang="en-US" smtClean="0"/>
              <a:t>13</a:t>
            </a:fld>
            <a:endParaRPr lang="en-US"/>
          </a:p>
        </p:txBody>
      </p:sp>
      <p:sp>
        <p:nvSpPr>
          <p:cNvPr id="3" name="Footer Placeholder 2"/>
          <p:cNvSpPr>
            <a:spLocks noGrp="1"/>
          </p:cNvSpPr>
          <p:nvPr>
            <p:ph type="ftr" sz="quarter" idx="11"/>
          </p:nvPr>
        </p:nvSpPr>
        <p:spPr/>
        <p:txBody>
          <a:bodyPr/>
          <a:lstStyle/>
          <a:p>
            <a:r>
              <a:rPr lang="en-US"/>
              <a:t>Vivian Lawin - Daher Daher</a:t>
            </a:r>
          </a:p>
        </p:txBody>
      </p:sp>
    </p:spTree>
    <p:extLst>
      <p:ext uri="{BB962C8B-B14F-4D97-AF65-F5344CB8AC3E}">
        <p14:creationId xmlns:p14="http://schemas.microsoft.com/office/powerpoint/2010/main" val="1576337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Live Conditions – Choose Sensors</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14</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fontScale="92500"/>
          </a:bodyPr>
          <a:lstStyle/>
          <a:p>
            <a:r>
              <a:rPr lang="en-US" dirty="0">
                <a:solidFill>
                  <a:schemeClr val="bg1"/>
                </a:solidFill>
              </a:rPr>
              <a:t>Choosing which sensors to be displayed</a:t>
            </a:r>
            <a:br>
              <a:rPr lang="en-US" dirty="0">
                <a:solidFill>
                  <a:schemeClr val="bg1"/>
                </a:solidFill>
              </a:rPr>
            </a:br>
            <a:endParaRPr lang="en-US" dirty="0">
              <a:solidFill>
                <a:schemeClr val="bg1"/>
              </a:solidFill>
            </a:endParaRPr>
          </a:p>
          <a:p>
            <a:r>
              <a:rPr lang="en-US" dirty="0">
                <a:solidFill>
                  <a:schemeClr val="bg1"/>
                </a:solidFill>
              </a:rPr>
              <a:t>User can choose up to 3 sensors to be shown at the same time.</a:t>
            </a:r>
          </a:p>
          <a:p>
            <a:r>
              <a:rPr lang="en-US" dirty="0">
                <a:solidFill>
                  <a:schemeClr val="bg1"/>
                </a:solidFill>
              </a:rPr>
              <a:t>Users cannot proceed to the next screen (using the next button) unless at least one option was chosen.</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69223" y="1689909"/>
            <a:ext cx="7494126" cy="4683829"/>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77450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63805" cy="1325563"/>
          </a:xfrm>
        </p:spPr>
        <p:txBody>
          <a:bodyPr/>
          <a:lstStyle/>
          <a:p>
            <a:r>
              <a:rPr lang="en-US" b="1" dirty="0">
                <a:solidFill>
                  <a:schemeClr val="bg1"/>
                </a:solidFill>
                <a:latin typeface="Book Antiqua" panose="02040602050305030304" pitchFamily="18" charset="0"/>
              </a:rPr>
              <a:t>Live Conditions – Choose Configurations</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15</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Configurations according to user’s preferences. </a:t>
            </a:r>
          </a:p>
          <a:p>
            <a:pPr lvl="1"/>
            <a:r>
              <a:rPr lang="en-US" dirty="0">
                <a:solidFill>
                  <a:schemeClr val="bg1"/>
                </a:solidFill>
              </a:rPr>
              <a:t>Graph color</a:t>
            </a:r>
          </a:p>
          <a:p>
            <a:pPr lvl="1"/>
            <a:r>
              <a:rPr lang="en-US" dirty="0">
                <a:solidFill>
                  <a:schemeClr val="bg1"/>
                </a:solidFill>
              </a:rPr>
              <a:t>Max value</a:t>
            </a:r>
          </a:p>
          <a:p>
            <a:pPr lvl="1"/>
            <a:r>
              <a:rPr lang="en-US" dirty="0">
                <a:solidFill>
                  <a:schemeClr val="bg1"/>
                </a:solidFill>
              </a:rPr>
              <a:t>Resolution</a:t>
            </a:r>
          </a:p>
          <a:p>
            <a:pPr lvl="1"/>
            <a:endParaRPr lang="en-US" dirty="0">
              <a:solidFill>
                <a:schemeClr val="bg1"/>
              </a:solidFill>
            </a:endParaRPr>
          </a:p>
          <a:p>
            <a:r>
              <a:rPr lang="en-US" dirty="0">
                <a:solidFill>
                  <a:schemeClr val="bg1"/>
                </a:solidFill>
              </a:rPr>
              <a:t>If left empty, default configurations are used.</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69223" y="1694246"/>
            <a:ext cx="7494126" cy="4675154"/>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25208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Live Conditions – Graphs</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16</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The actual live graphs.</a:t>
            </a:r>
          </a:p>
          <a:p>
            <a:endParaRPr lang="en-US" dirty="0">
              <a:solidFill>
                <a:schemeClr val="bg1"/>
              </a:solidFill>
            </a:endParaRPr>
          </a:p>
          <a:p>
            <a:r>
              <a:rPr lang="en-US" dirty="0">
                <a:solidFill>
                  <a:schemeClr val="bg1"/>
                </a:solidFill>
              </a:rPr>
              <a:t>On the top right-hand corner, the user can switch the logging option on/off. </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3" y="1694246"/>
            <a:ext cx="7480246" cy="4675154"/>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88434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1" y="1341119"/>
            <a:ext cx="5598942" cy="1978856"/>
            <a:chOff x="0" y="1524000"/>
            <a:chExt cx="9144000" cy="2362200"/>
          </a:xfrm>
        </p:grpSpPr>
        <p:sp>
          <p:nvSpPr>
            <p:cNvPr id="7" name="Rectangle 6"/>
            <p:cNvSpPr/>
            <p:nvPr/>
          </p:nvSpPr>
          <p:spPr>
            <a:xfrm>
              <a:off x="0" y="1560155"/>
              <a:ext cx="9144000" cy="2289889"/>
            </a:xfrm>
            <a:prstGeom prst="rect">
              <a:avLst/>
            </a:pr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524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810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lide Number Placeholder 10"/>
          <p:cNvSpPr>
            <a:spLocks noGrp="1"/>
          </p:cNvSpPr>
          <p:nvPr>
            <p:ph type="sldNum" sz="quarter" idx="12"/>
          </p:nvPr>
        </p:nvSpPr>
        <p:spPr/>
        <p:txBody>
          <a:bodyPr/>
          <a:lstStyle/>
          <a:p>
            <a:fld id="{BC42DF2A-18BC-4402-98FF-6CD921B75BE3}" type="slidenum">
              <a:rPr lang="en-US" smtClean="0"/>
              <a:t>17</a:t>
            </a:fld>
            <a:endParaRPr lang="en-US"/>
          </a:p>
        </p:txBody>
      </p:sp>
      <p:sp>
        <p:nvSpPr>
          <p:cNvPr id="3" name="Footer Placeholder 2"/>
          <p:cNvSpPr>
            <a:spLocks noGrp="1"/>
          </p:cNvSpPr>
          <p:nvPr>
            <p:ph type="ftr" sz="quarter" idx="11"/>
          </p:nvPr>
        </p:nvSpPr>
        <p:spPr/>
        <p:txBody>
          <a:bodyPr/>
          <a:lstStyle/>
          <a:p>
            <a:r>
              <a:rPr lang="en-US"/>
              <a:t>Vivian Lawin - Daher Daher</a:t>
            </a:r>
          </a:p>
        </p:txBody>
      </p:sp>
      <p:sp>
        <p:nvSpPr>
          <p:cNvPr id="13" name="TextBox 12">
            <a:extLst>
              <a:ext uri="{FF2B5EF4-FFF2-40B4-BE49-F238E27FC236}">
                <a16:creationId xmlns:a16="http://schemas.microsoft.com/office/drawing/2014/main" id="{2D12D3C3-CCCC-47B6-B489-BB44C37D8601}"/>
              </a:ext>
            </a:extLst>
          </p:cNvPr>
          <p:cNvSpPr txBox="1"/>
          <p:nvPr/>
        </p:nvSpPr>
        <p:spPr>
          <a:xfrm>
            <a:off x="238464" y="1456633"/>
            <a:ext cx="6354595" cy="1569660"/>
          </a:xfrm>
          <a:prstGeom prst="rect">
            <a:avLst/>
          </a:prstGeom>
          <a:noFill/>
        </p:spPr>
        <p:txBody>
          <a:bodyPr wrap="square" rtlCol="0">
            <a:spAutoFit/>
          </a:bodyPr>
          <a:lstStyle/>
          <a:p>
            <a:r>
              <a:rPr lang="en-US" sz="4800" b="1" dirty="0">
                <a:solidFill>
                  <a:schemeClr val="bg1"/>
                </a:solidFill>
                <a:latin typeface="Book Antiqua" panose="02040602050305030304" pitchFamily="18" charset="0"/>
              </a:rPr>
              <a:t>Screens &amp; Usage – </a:t>
            </a:r>
          </a:p>
          <a:p>
            <a:r>
              <a:rPr lang="en-US" sz="4800" b="1" dirty="0">
                <a:solidFill>
                  <a:schemeClr val="bg1"/>
                </a:solidFill>
                <a:latin typeface="Book Antiqua" panose="02040602050305030304" pitchFamily="18" charset="0"/>
                <a:cs typeface="Miriam Fixed" panose="020B0509050101010101" pitchFamily="49" charset="-79"/>
              </a:rPr>
              <a:t>Options</a:t>
            </a:r>
            <a:endParaRPr lang="en-US" sz="4800" b="1" dirty="0">
              <a:solidFill>
                <a:schemeClr val="bg1"/>
              </a:solidFill>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260484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cs typeface="Miriam Fixed" panose="020B0509050101010101" pitchFamily="49" charset="-79"/>
              </a:rPr>
              <a:t>Options</a:t>
            </a:r>
            <a:endParaRPr lang="en-US" b="1" dirty="0">
              <a:solidFill>
                <a:schemeClr val="bg1"/>
              </a:solidFill>
              <a:latin typeface="Book Antiqua" panose="02040602050305030304" pitchFamily="18" charset="0"/>
            </a:endParaRP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18</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Changing the theme of the app</a:t>
            </a:r>
          </a:p>
          <a:p>
            <a:endParaRPr lang="en-US" dirty="0">
              <a:solidFill>
                <a:schemeClr val="bg1"/>
              </a:solidFill>
            </a:endParaRPr>
          </a:p>
          <a:p>
            <a:r>
              <a:rPr lang="en-US" dirty="0">
                <a:solidFill>
                  <a:schemeClr val="bg1"/>
                </a:solidFill>
              </a:rPr>
              <a:t>Two options:</a:t>
            </a:r>
          </a:p>
          <a:p>
            <a:pPr lvl="1"/>
            <a:r>
              <a:rPr lang="en-US" dirty="0">
                <a:solidFill>
                  <a:schemeClr val="bg1"/>
                </a:solidFill>
              </a:rPr>
              <a:t>Red</a:t>
            </a:r>
          </a:p>
          <a:p>
            <a:pPr lvl="1"/>
            <a:r>
              <a:rPr lang="en-US" dirty="0">
                <a:solidFill>
                  <a:schemeClr val="bg1"/>
                </a:solidFill>
              </a:rPr>
              <a:t>Blue</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3" y="1694246"/>
            <a:ext cx="7480246" cy="4675153"/>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01949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cs typeface="Miriam Fixed" panose="020B0509050101010101" pitchFamily="49" charset="-79"/>
              </a:rPr>
              <a:t>Options</a:t>
            </a:r>
            <a:endParaRPr lang="en-US" b="1" dirty="0">
              <a:solidFill>
                <a:schemeClr val="bg1"/>
              </a:solidFill>
              <a:latin typeface="Book Antiqua" panose="02040602050305030304" pitchFamily="18" charset="0"/>
            </a:endParaRP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19</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Changing the theme of the app</a:t>
            </a:r>
          </a:p>
          <a:p>
            <a:endParaRPr lang="en-US" dirty="0">
              <a:solidFill>
                <a:schemeClr val="bg1"/>
              </a:solidFill>
            </a:endParaRPr>
          </a:p>
          <a:p>
            <a:r>
              <a:rPr lang="en-US" dirty="0">
                <a:solidFill>
                  <a:schemeClr val="bg1"/>
                </a:solidFill>
              </a:rPr>
              <a:t>Two options:</a:t>
            </a:r>
          </a:p>
          <a:p>
            <a:pPr lvl="1"/>
            <a:r>
              <a:rPr lang="en-US" dirty="0">
                <a:solidFill>
                  <a:schemeClr val="bg1"/>
                </a:solidFill>
              </a:rPr>
              <a:t>Red</a:t>
            </a:r>
          </a:p>
          <a:p>
            <a:pPr lvl="1"/>
            <a:r>
              <a:rPr lang="en-US" dirty="0">
                <a:solidFill>
                  <a:schemeClr val="bg1"/>
                </a:solidFill>
              </a:rPr>
              <a:t>Blue</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4" y="1694246"/>
            <a:ext cx="7480244" cy="4675153"/>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0431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Motivation</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In order to enhance and improve the driving experience in BMW cars in general (and BMW’s Autonomous cars in particular), drivers and car testers must understand and feel not only the condition of the environment and the traffic, but also the condition of the road.</a:t>
            </a:r>
          </a:p>
          <a:p>
            <a:r>
              <a:rPr lang="en-US" dirty="0">
                <a:solidFill>
                  <a:schemeClr val="bg1"/>
                </a:solidFill>
              </a:rPr>
              <a:t>Fraction</a:t>
            </a:r>
          </a:p>
          <a:p>
            <a:r>
              <a:rPr lang="en-US" dirty="0">
                <a:solidFill>
                  <a:schemeClr val="bg1"/>
                </a:solidFill>
              </a:rPr>
              <a:t>Humidity</a:t>
            </a:r>
          </a:p>
          <a:p>
            <a:r>
              <a:rPr lang="en-US" dirty="0">
                <a:solidFill>
                  <a:schemeClr val="bg1"/>
                </a:solidFill>
              </a:rPr>
              <a:t>Temperature and more.</a:t>
            </a:r>
          </a:p>
          <a:p>
            <a:pPr marL="0" indent="0">
              <a:buNone/>
            </a:pPr>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2</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148938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1" y="1341119"/>
            <a:ext cx="6513342" cy="1978856"/>
            <a:chOff x="0" y="1524000"/>
            <a:chExt cx="9144000" cy="2362200"/>
          </a:xfrm>
        </p:grpSpPr>
        <p:sp>
          <p:nvSpPr>
            <p:cNvPr id="7" name="Rectangle 6"/>
            <p:cNvSpPr/>
            <p:nvPr/>
          </p:nvSpPr>
          <p:spPr>
            <a:xfrm>
              <a:off x="0" y="1560155"/>
              <a:ext cx="9144000" cy="2289889"/>
            </a:xfrm>
            <a:prstGeom prst="rect">
              <a:avLst/>
            </a:pr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524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810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358721" y="1380983"/>
            <a:ext cx="5676318" cy="1569660"/>
          </a:xfrm>
          <a:prstGeom prst="rect">
            <a:avLst/>
          </a:prstGeom>
          <a:noFill/>
        </p:spPr>
        <p:txBody>
          <a:bodyPr wrap="square" rtlCol="0">
            <a:spAutoFit/>
          </a:bodyPr>
          <a:lstStyle/>
          <a:p>
            <a:r>
              <a:rPr lang="en-US" sz="4800" b="1" dirty="0">
                <a:solidFill>
                  <a:schemeClr val="bg1"/>
                </a:solidFill>
                <a:latin typeface="Book Antiqua" panose="02040602050305030304" pitchFamily="18" charset="0"/>
              </a:rPr>
              <a:t>Screens &amp; Usage – </a:t>
            </a:r>
          </a:p>
          <a:p>
            <a:r>
              <a:rPr lang="en-US" sz="4800" b="1" dirty="0">
                <a:solidFill>
                  <a:schemeClr val="bg1"/>
                </a:solidFill>
                <a:latin typeface="Book Antiqua" panose="02040602050305030304" pitchFamily="18" charset="0"/>
                <a:cs typeface="Miriam Fixed" panose="020B0509050101010101" pitchFamily="49" charset="-79"/>
              </a:rPr>
              <a:t>Log &amp; Stats</a:t>
            </a:r>
            <a:endParaRPr lang="en-US" sz="4800" b="1" dirty="0">
              <a:solidFill>
                <a:schemeClr val="bg1"/>
              </a:solidFill>
              <a:latin typeface="Miriam Fixed" panose="020B0509050101010101" pitchFamily="49" charset="-79"/>
              <a:cs typeface="Miriam Fixed" panose="020B0509050101010101" pitchFamily="49" charset="-79"/>
            </a:endParaRPr>
          </a:p>
        </p:txBody>
      </p:sp>
      <p:sp>
        <p:nvSpPr>
          <p:cNvPr id="11" name="Slide Number Placeholder 10"/>
          <p:cNvSpPr>
            <a:spLocks noGrp="1"/>
          </p:cNvSpPr>
          <p:nvPr>
            <p:ph type="sldNum" sz="quarter" idx="12"/>
          </p:nvPr>
        </p:nvSpPr>
        <p:spPr/>
        <p:txBody>
          <a:bodyPr/>
          <a:lstStyle/>
          <a:p>
            <a:fld id="{BC42DF2A-18BC-4402-98FF-6CD921B75BE3}" type="slidenum">
              <a:rPr lang="en-US" smtClean="0"/>
              <a:t>20</a:t>
            </a:fld>
            <a:endParaRPr lang="en-US"/>
          </a:p>
        </p:txBody>
      </p:sp>
      <p:sp>
        <p:nvSpPr>
          <p:cNvPr id="3" name="Footer Placeholder 2"/>
          <p:cNvSpPr>
            <a:spLocks noGrp="1"/>
          </p:cNvSpPr>
          <p:nvPr>
            <p:ph type="ftr" sz="quarter" idx="11"/>
          </p:nvPr>
        </p:nvSpPr>
        <p:spPr/>
        <p:txBody>
          <a:bodyPr/>
          <a:lstStyle/>
          <a:p>
            <a:r>
              <a:rPr lang="en-US"/>
              <a:t>Vivian Lawin - Daher Daher</a:t>
            </a:r>
          </a:p>
        </p:txBody>
      </p:sp>
    </p:spTree>
    <p:extLst>
      <p:ext uri="{BB962C8B-B14F-4D97-AF65-F5344CB8AC3E}">
        <p14:creationId xmlns:p14="http://schemas.microsoft.com/office/powerpoint/2010/main" val="3550899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Log &amp; Stats</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21</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View log recorded.</a:t>
            </a:r>
          </a:p>
          <a:p>
            <a:r>
              <a:rPr lang="en-US" dirty="0">
                <a:solidFill>
                  <a:schemeClr val="bg1"/>
                </a:solidFill>
              </a:rPr>
              <a:t>Filtering option according to the selected sensors.</a:t>
            </a:r>
          </a:p>
          <a:p>
            <a:r>
              <a:rPr lang="en-US" dirty="0">
                <a:solidFill>
                  <a:schemeClr val="bg1"/>
                </a:solidFill>
              </a:rPr>
              <a:t>Refresh button to update log view.</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4" y="1694246"/>
            <a:ext cx="7480244" cy="4675152"/>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6035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Log &amp; Stats</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22</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View log recorded.</a:t>
            </a:r>
          </a:p>
          <a:p>
            <a:r>
              <a:rPr lang="en-US" dirty="0">
                <a:solidFill>
                  <a:schemeClr val="bg1"/>
                </a:solidFill>
              </a:rPr>
              <a:t>Filtering option according to the selected sensors.</a:t>
            </a:r>
          </a:p>
          <a:p>
            <a:r>
              <a:rPr lang="en-US" dirty="0">
                <a:solidFill>
                  <a:schemeClr val="bg1"/>
                </a:solidFill>
              </a:rPr>
              <a:t>Refresh button to update log view.</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5" y="1694246"/>
            <a:ext cx="7480242" cy="4675152"/>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76215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1" y="1341119"/>
            <a:ext cx="6893168" cy="1978856"/>
            <a:chOff x="0" y="1524000"/>
            <a:chExt cx="9144000" cy="2362200"/>
          </a:xfrm>
        </p:grpSpPr>
        <p:sp>
          <p:nvSpPr>
            <p:cNvPr id="7" name="Rectangle 6"/>
            <p:cNvSpPr/>
            <p:nvPr/>
          </p:nvSpPr>
          <p:spPr>
            <a:xfrm>
              <a:off x="0" y="1560155"/>
              <a:ext cx="9144000" cy="2289889"/>
            </a:xfrm>
            <a:prstGeom prst="rect">
              <a:avLst/>
            </a:pr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524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810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372787" y="1380983"/>
            <a:ext cx="5676318" cy="1569660"/>
          </a:xfrm>
          <a:prstGeom prst="rect">
            <a:avLst/>
          </a:prstGeom>
          <a:noFill/>
        </p:spPr>
        <p:txBody>
          <a:bodyPr wrap="square" rtlCol="0">
            <a:spAutoFit/>
          </a:bodyPr>
          <a:lstStyle/>
          <a:p>
            <a:pPr lvl="0"/>
            <a:r>
              <a:rPr lang="en-US" sz="4800" b="1" dirty="0">
                <a:solidFill>
                  <a:prstClr val="white"/>
                </a:solidFill>
                <a:latin typeface="Book Antiqua" panose="02040602050305030304" pitchFamily="18" charset="0"/>
              </a:rPr>
              <a:t>Screens &amp; Usage – </a:t>
            </a:r>
          </a:p>
          <a:p>
            <a:pPr lvl="0"/>
            <a:r>
              <a:rPr lang="en-US" sz="4800" b="1" dirty="0">
                <a:solidFill>
                  <a:prstClr val="white"/>
                </a:solidFill>
                <a:latin typeface="Book Antiqua" panose="02040602050305030304" pitchFamily="18" charset="0"/>
                <a:cs typeface="Miriam Fixed" panose="020B0509050101010101" pitchFamily="49" charset="-79"/>
              </a:rPr>
              <a:t>Help &amp; About</a:t>
            </a:r>
            <a:endParaRPr lang="en-US" sz="4800" b="1" dirty="0">
              <a:solidFill>
                <a:prstClr val="white"/>
              </a:solidFill>
              <a:latin typeface="Miriam Fixed" panose="020B0509050101010101" pitchFamily="49" charset="-79"/>
              <a:cs typeface="Miriam Fixed" panose="020B0509050101010101" pitchFamily="49" charset="-79"/>
            </a:endParaRPr>
          </a:p>
        </p:txBody>
      </p:sp>
      <p:sp>
        <p:nvSpPr>
          <p:cNvPr id="11" name="Slide Number Placeholder 10"/>
          <p:cNvSpPr>
            <a:spLocks noGrp="1"/>
          </p:cNvSpPr>
          <p:nvPr>
            <p:ph type="sldNum" sz="quarter" idx="12"/>
          </p:nvPr>
        </p:nvSpPr>
        <p:spPr/>
        <p:txBody>
          <a:bodyPr/>
          <a:lstStyle/>
          <a:p>
            <a:fld id="{BC42DF2A-18BC-4402-98FF-6CD921B75BE3}" type="slidenum">
              <a:rPr lang="en-US" smtClean="0"/>
              <a:t>23</a:t>
            </a:fld>
            <a:endParaRPr lang="en-US"/>
          </a:p>
        </p:txBody>
      </p:sp>
      <p:sp>
        <p:nvSpPr>
          <p:cNvPr id="3" name="Footer Placeholder 2"/>
          <p:cNvSpPr>
            <a:spLocks noGrp="1"/>
          </p:cNvSpPr>
          <p:nvPr>
            <p:ph type="ftr" sz="quarter" idx="11"/>
          </p:nvPr>
        </p:nvSpPr>
        <p:spPr/>
        <p:txBody>
          <a:bodyPr/>
          <a:lstStyle/>
          <a:p>
            <a:r>
              <a:rPr lang="en-US"/>
              <a:t>Vivian Lawin - Daher Daher</a:t>
            </a:r>
          </a:p>
        </p:txBody>
      </p:sp>
    </p:spTree>
    <p:extLst>
      <p:ext uri="{BB962C8B-B14F-4D97-AF65-F5344CB8AC3E}">
        <p14:creationId xmlns:p14="http://schemas.microsoft.com/office/powerpoint/2010/main" val="1450469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Help &amp; About</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24</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A brief summary about the application.</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5" y="1694246"/>
            <a:ext cx="7480242" cy="4675151"/>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783615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Transmitter</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a Java application responsible for collecting the relevant data and transmitting them to the android application.</a:t>
            </a:r>
          </a:p>
          <a:p>
            <a:r>
              <a:rPr lang="en-US" dirty="0">
                <a:solidFill>
                  <a:schemeClr val="bg1"/>
                </a:solidFill>
              </a:rPr>
              <a:t>In order to do so, the Java Application sets up a connection over TCP </a:t>
            </a:r>
          </a:p>
        </p:txBody>
      </p:sp>
      <p:sp>
        <p:nvSpPr>
          <p:cNvPr id="4" name="Slide Number Placeholder 3"/>
          <p:cNvSpPr>
            <a:spLocks noGrp="1"/>
          </p:cNvSpPr>
          <p:nvPr>
            <p:ph type="sldNum" sz="quarter" idx="12"/>
          </p:nvPr>
        </p:nvSpPr>
        <p:spPr/>
        <p:txBody>
          <a:bodyPr/>
          <a:lstStyle/>
          <a:p>
            <a:fld id="{BC42DF2A-18BC-4402-98FF-6CD921B75BE3}" type="slidenum">
              <a:rPr lang="en-US" smtClean="0"/>
              <a:t>25</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
        <p:nvSpPr>
          <p:cNvPr id="8" name="Rectangle 7">
            <a:extLst>
              <a:ext uri="{FF2B5EF4-FFF2-40B4-BE49-F238E27FC236}">
                <a16:creationId xmlns:a16="http://schemas.microsoft.com/office/drawing/2014/main" id="{7E96A907-6215-4086-9807-A40B654EA95C}"/>
              </a:ext>
            </a:extLst>
          </p:cNvPr>
          <p:cNvSpPr/>
          <p:nvPr/>
        </p:nvSpPr>
        <p:spPr>
          <a:xfrm>
            <a:off x="990600" y="3429000"/>
            <a:ext cx="10363200" cy="2585323"/>
          </a:xfrm>
          <a:prstGeom prst="rect">
            <a:avLst/>
          </a:prstGeom>
        </p:spPr>
        <p:txBody>
          <a:bodyPr wrap="square">
            <a:spAutoFit/>
          </a:bodyPr>
          <a:lstStyle/>
          <a:p>
            <a:r>
              <a:rPr lang="en-US" dirty="0">
                <a:solidFill>
                  <a:srgbClr val="FFAA00"/>
                </a:solidFill>
                <a:highlight>
                  <a:srgbClr val="000000"/>
                </a:highlight>
                <a:latin typeface="DejaVu Sans Mono" panose="020B0609030804020204" pitchFamily="49" charset="0"/>
              </a:rPr>
              <a:t>static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final</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String</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androidId</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55E439"/>
                </a:solidFill>
                <a:highlight>
                  <a:srgbClr val="000000"/>
                </a:highlight>
                <a:latin typeface="DejaVu Sans Mono" panose="020B0609030804020204" pitchFamily="49" charset="0"/>
              </a:rPr>
              <a:t>"192.168.43.156"</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static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final</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int</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port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3A83"/>
                </a:solidFill>
                <a:highlight>
                  <a:srgbClr val="000000"/>
                </a:highlight>
                <a:latin typeface="DejaVu Sans Mono" panose="020B0609030804020204" pitchFamily="49" charset="0"/>
              </a:rPr>
              <a:t>9191</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static</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Socket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socket</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static</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PrintWriter</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printwriter</a:t>
            </a:r>
            <a:r>
              <a:rPr lang="en-US" dirty="0">
                <a:solidFill>
                  <a:srgbClr val="FFAA00"/>
                </a:solidFill>
                <a:highlight>
                  <a:srgbClr val="000000"/>
                </a:highlight>
                <a:latin typeface="DejaVu Sans Mono" panose="020B0609030804020204" pitchFamily="49" charset="0"/>
              </a:rPr>
              <a:t>;</a:t>
            </a:r>
          </a:p>
          <a:p>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static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void</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setUpConnection</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String</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Ip</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int</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port</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socket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Socket</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Ip</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port</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1E9AE0"/>
                </a:solidFill>
                <a:highlight>
                  <a:srgbClr val="000000"/>
                </a:highlight>
                <a:latin typeface="DejaVu Sans Mono" panose="020B0609030804020204" pitchFamily="49" charset="0"/>
              </a:rPr>
              <a:t>// connect to server</a:t>
            </a: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printwriter</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PrintWriter</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socket</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getOutputStream</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true</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p:txBody>
      </p:sp>
    </p:spTree>
    <p:extLst>
      <p:ext uri="{BB962C8B-B14F-4D97-AF65-F5344CB8AC3E}">
        <p14:creationId xmlns:p14="http://schemas.microsoft.com/office/powerpoint/2010/main" val="368652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Transmitter</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Afterwards, the application proceeds to read the streams file written by the vehicle’s system.</a:t>
            </a:r>
          </a:p>
          <a:p>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26</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9" name="Picture 8">
            <a:extLst>
              <a:ext uri="{FF2B5EF4-FFF2-40B4-BE49-F238E27FC236}">
                <a16:creationId xmlns:a16="http://schemas.microsoft.com/office/drawing/2014/main" id="{7914C69C-23A8-4EA8-8A06-E8EDAD90208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03118" y="2701276"/>
            <a:ext cx="8050682" cy="3445308"/>
          </a:xfrm>
          <a:prstGeom prst="rect">
            <a:avLst/>
          </a:prstGeom>
          <a:noFill/>
          <a:ln>
            <a:noFill/>
          </a:ln>
        </p:spPr>
      </p:pic>
    </p:spTree>
    <p:extLst>
      <p:ext uri="{BB962C8B-B14F-4D97-AF65-F5344CB8AC3E}">
        <p14:creationId xmlns:p14="http://schemas.microsoft.com/office/powerpoint/2010/main" val="2811536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Transmitter</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Each line is parsed into a </a:t>
            </a:r>
            <a:r>
              <a:rPr lang="en-US" dirty="0" err="1">
                <a:solidFill>
                  <a:schemeClr val="bg1"/>
                </a:solidFill>
              </a:rPr>
              <a:t>DataSample</a:t>
            </a:r>
            <a:r>
              <a:rPr lang="en-US" dirty="0">
                <a:solidFill>
                  <a:schemeClr val="bg1"/>
                </a:solidFill>
              </a:rPr>
              <a:t> object and each sample in the </a:t>
            </a:r>
            <a:r>
              <a:rPr lang="en-US" dirty="0" err="1">
                <a:solidFill>
                  <a:schemeClr val="bg1"/>
                </a:solidFill>
              </a:rPr>
              <a:t>DataSample</a:t>
            </a:r>
            <a:r>
              <a:rPr lang="en-US" dirty="0">
                <a:solidFill>
                  <a:schemeClr val="bg1"/>
                </a:solidFill>
              </a:rPr>
              <a:t> is sent over the socket as a &lt;</a:t>
            </a:r>
            <a:r>
              <a:rPr lang="en-US" dirty="0" err="1">
                <a:solidFill>
                  <a:schemeClr val="bg1"/>
                </a:solidFill>
              </a:rPr>
              <a:t>SensorId#SensorVal</a:t>
            </a:r>
            <a:r>
              <a:rPr lang="en-US" dirty="0">
                <a:solidFill>
                  <a:schemeClr val="bg1"/>
                </a:solidFill>
              </a:rPr>
              <a:t>&gt;.</a:t>
            </a:r>
          </a:p>
        </p:txBody>
      </p:sp>
      <p:sp>
        <p:nvSpPr>
          <p:cNvPr id="4" name="Slide Number Placeholder 3"/>
          <p:cNvSpPr>
            <a:spLocks noGrp="1"/>
          </p:cNvSpPr>
          <p:nvPr>
            <p:ph type="sldNum" sz="quarter" idx="12"/>
          </p:nvPr>
        </p:nvSpPr>
        <p:spPr/>
        <p:txBody>
          <a:bodyPr/>
          <a:lstStyle/>
          <a:p>
            <a:fld id="{BC42DF2A-18BC-4402-98FF-6CD921B75BE3}" type="slidenum">
              <a:rPr lang="en-US" smtClean="0"/>
              <a:t>27</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
        <p:nvSpPr>
          <p:cNvPr id="5" name="Rectangle 4">
            <a:extLst>
              <a:ext uri="{FF2B5EF4-FFF2-40B4-BE49-F238E27FC236}">
                <a16:creationId xmlns:a16="http://schemas.microsoft.com/office/drawing/2014/main" id="{49608E39-1DB0-47FA-9C87-5D6D1AA42ADA}"/>
              </a:ext>
            </a:extLst>
          </p:cNvPr>
          <p:cNvSpPr/>
          <p:nvPr/>
        </p:nvSpPr>
        <p:spPr>
          <a:xfrm>
            <a:off x="1083197" y="2568594"/>
            <a:ext cx="10699830" cy="3970318"/>
          </a:xfrm>
          <a:prstGeom prst="rect">
            <a:avLst/>
          </a:prstGeom>
        </p:spPr>
        <p:txBody>
          <a:bodyPr wrap="square">
            <a:spAutoFit/>
          </a:bodyPr>
          <a:lstStyle/>
          <a:p>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class</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DataSample</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int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timeStamp</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int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samplesCount</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List</a:t>
            </a:r>
            <a:r>
              <a:rPr lang="en-US" dirty="0">
                <a:solidFill>
                  <a:srgbClr val="FFAA00"/>
                </a:solidFill>
                <a:highlight>
                  <a:srgbClr val="000000"/>
                </a:highlight>
                <a:latin typeface="DejaVu Sans Mono" panose="020B0609030804020204" pitchFamily="49" charset="0"/>
              </a:rPr>
              <a:t>&lt;</a:t>
            </a:r>
            <a:r>
              <a:rPr lang="en-US" dirty="0">
                <a:solidFill>
                  <a:srgbClr val="F8F8F8"/>
                </a:solidFill>
                <a:highlight>
                  <a:srgbClr val="000000"/>
                </a:highlight>
                <a:latin typeface="DejaVu Sans Mono" panose="020B0609030804020204" pitchFamily="49" charset="0"/>
              </a:rPr>
              <a:t>String</a:t>
            </a:r>
            <a:r>
              <a:rPr lang="en-US" dirty="0">
                <a:solidFill>
                  <a:srgbClr val="FFAA00"/>
                </a:solidFill>
                <a:highlight>
                  <a:srgbClr val="000000"/>
                </a:highlight>
                <a:latin typeface="DejaVu Sans Mono" panose="020B0609030804020204" pitchFamily="49" charset="0"/>
              </a:rPr>
              <a:t>&gt;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sampleIds</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List</a:t>
            </a:r>
            <a:r>
              <a:rPr lang="en-US" dirty="0">
                <a:solidFill>
                  <a:srgbClr val="FFAA00"/>
                </a:solidFill>
                <a:highlight>
                  <a:srgbClr val="000000"/>
                </a:highlight>
                <a:latin typeface="DejaVu Sans Mono" panose="020B0609030804020204" pitchFamily="49" charset="0"/>
              </a:rPr>
              <a:t>&lt;</a:t>
            </a:r>
            <a:r>
              <a:rPr lang="en-US" dirty="0">
                <a:solidFill>
                  <a:srgbClr val="F8F8F8"/>
                </a:solidFill>
                <a:highlight>
                  <a:srgbClr val="000000"/>
                </a:highlight>
                <a:latin typeface="DejaVu Sans Mono" panose="020B0609030804020204" pitchFamily="49" charset="0"/>
              </a:rPr>
              <a:t>String</a:t>
            </a:r>
            <a:r>
              <a:rPr lang="en-US" dirty="0">
                <a:solidFill>
                  <a:srgbClr val="FFAA00"/>
                </a:solidFill>
                <a:highlight>
                  <a:srgbClr val="000000"/>
                </a:highlight>
                <a:latin typeface="DejaVu Sans Mono" panose="020B0609030804020204" pitchFamily="49" charset="0"/>
              </a:rPr>
              <a:t>&gt;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samplesData</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a:t>
            </a:r>
          </a:p>
          <a:p>
            <a:r>
              <a:rPr lang="en-US" dirty="0">
                <a:solidFill>
                  <a:srgbClr val="BDAE9D"/>
                </a:solidFill>
                <a:highlight>
                  <a:srgbClr val="000000"/>
                </a:highlight>
                <a:latin typeface="DejaVu Sans Mono" panose="020B0609030804020204" pitchFamily="49" charset="0"/>
              </a:rPr>
              <a:t>------------------------------------------</a:t>
            </a:r>
          </a:p>
          <a:p>
            <a:r>
              <a:rPr lang="en-US" dirty="0" err="1">
                <a:solidFill>
                  <a:srgbClr val="F8F8F8"/>
                </a:solidFill>
                <a:highlight>
                  <a:srgbClr val="000000"/>
                </a:highlight>
                <a:latin typeface="DejaVu Sans Mono" panose="020B0609030804020204" pitchFamily="49" charset="0"/>
              </a:rPr>
              <a:t>DataSample</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ds</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parseLine</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line</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nn-NO" dirty="0">
                <a:solidFill>
                  <a:srgbClr val="F6F080"/>
                </a:solidFill>
                <a:highlight>
                  <a:srgbClr val="000000"/>
                </a:highlight>
                <a:latin typeface="DejaVu Sans Mono" panose="020B0609030804020204" pitchFamily="49" charset="0"/>
              </a:rPr>
              <a:t>for</a:t>
            </a:r>
            <a:r>
              <a:rPr lang="nn-NO" dirty="0">
                <a:solidFill>
                  <a:srgbClr val="FFAA00"/>
                </a:solidFill>
                <a:highlight>
                  <a:srgbClr val="000000"/>
                </a:highlight>
                <a:latin typeface="DejaVu Sans Mono" panose="020B0609030804020204" pitchFamily="49" charset="0"/>
              </a:rPr>
              <a:t>(int</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i</a:t>
            </a:r>
            <a:r>
              <a:rPr lang="nn-NO" dirty="0">
                <a:solidFill>
                  <a:srgbClr val="BDAE9D"/>
                </a:solidFill>
                <a:highlight>
                  <a:srgbClr val="000000"/>
                </a:highlight>
                <a:latin typeface="DejaVu Sans Mono" panose="020B0609030804020204" pitchFamily="49" charset="0"/>
              </a:rPr>
              <a:t> </a:t>
            </a:r>
            <a:r>
              <a:rPr lang="nn-NO" dirty="0">
                <a:solidFill>
                  <a:srgbClr val="FFAA00"/>
                </a:solidFill>
                <a:highlight>
                  <a:srgbClr val="000000"/>
                </a:highlight>
                <a:latin typeface="DejaVu Sans Mono" panose="020B0609030804020204" pitchFamily="49" charset="0"/>
              </a:rPr>
              <a:t>=</a:t>
            </a:r>
            <a:r>
              <a:rPr lang="nn-NO" dirty="0">
                <a:solidFill>
                  <a:srgbClr val="BDAE9D"/>
                </a:solidFill>
                <a:highlight>
                  <a:srgbClr val="000000"/>
                </a:highlight>
                <a:latin typeface="DejaVu Sans Mono" panose="020B0609030804020204" pitchFamily="49" charset="0"/>
              </a:rPr>
              <a:t> </a:t>
            </a:r>
            <a:r>
              <a:rPr lang="nn-NO" dirty="0">
                <a:solidFill>
                  <a:srgbClr val="FF3A83"/>
                </a:solidFill>
                <a:highlight>
                  <a:srgbClr val="000000"/>
                </a:highlight>
                <a:latin typeface="DejaVu Sans Mono" panose="020B0609030804020204" pitchFamily="49" charset="0"/>
              </a:rPr>
              <a:t>0</a:t>
            </a:r>
            <a:r>
              <a:rPr lang="nn-NO" dirty="0">
                <a:solidFill>
                  <a:srgbClr val="FFAA00"/>
                </a:solidFill>
                <a:highlight>
                  <a:srgbClr val="000000"/>
                </a:highlight>
                <a:latin typeface="DejaVu Sans Mono" panose="020B0609030804020204" pitchFamily="49" charset="0"/>
              </a:rPr>
              <a:t>;</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i</a:t>
            </a:r>
            <a:r>
              <a:rPr lang="nn-NO" dirty="0">
                <a:solidFill>
                  <a:srgbClr val="BDAE9D"/>
                </a:solidFill>
                <a:highlight>
                  <a:srgbClr val="000000"/>
                </a:highlight>
                <a:latin typeface="DejaVu Sans Mono" panose="020B0609030804020204" pitchFamily="49" charset="0"/>
              </a:rPr>
              <a:t> </a:t>
            </a:r>
            <a:r>
              <a:rPr lang="nn-NO" dirty="0">
                <a:solidFill>
                  <a:srgbClr val="FFAA00"/>
                </a:solidFill>
                <a:highlight>
                  <a:srgbClr val="000000"/>
                </a:highlight>
                <a:latin typeface="DejaVu Sans Mono" panose="020B0609030804020204" pitchFamily="49" charset="0"/>
              </a:rPr>
              <a:t>&lt;</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ds</a:t>
            </a:r>
            <a:r>
              <a:rPr lang="nn-NO" dirty="0">
                <a:solidFill>
                  <a:srgbClr val="FFAA00"/>
                </a:solidFill>
                <a:highlight>
                  <a:srgbClr val="000000"/>
                </a:highlight>
                <a:latin typeface="DejaVu Sans Mono" panose="020B0609030804020204" pitchFamily="49" charset="0"/>
              </a:rPr>
              <a:t>.</a:t>
            </a:r>
            <a:r>
              <a:rPr lang="nn-NO" dirty="0">
                <a:solidFill>
                  <a:srgbClr val="F8F8F8"/>
                </a:solidFill>
                <a:highlight>
                  <a:srgbClr val="000000"/>
                </a:highlight>
                <a:latin typeface="DejaVu Sans Mono" panose="020B0609030804020204" pitchFamily="49" charset="0"/>
              </a:rPr>
              <a:t>samplesCount</a:t>
            </a:r>
            <a:r>
              <a:rPr lang="nn-NO" dirty="0">
                <a:solidFill>
                  <a:srgbClr val="FFAA00"/>
                </a:solidFill>
                <a:highlight>
                  <a:srgbClr val="000000"/>
                </a:highlight>
                <a:latin typeface="DejaVu Sans Mono" panose="020B0609030804020204" pitchFamily="49" charset="0"/>
              </a:rPr>
              <a:t>;</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i</a:t>
            </a:r>
            <a:r>
              <a:rPr lang="nn-NO" dirty="0">
                <a:solidFill>
                  <a:srgbClr val="FFAA00"/>
                </a:solidFill>
                <a:highlight>
                  <a:srgbClr val="000000"/>
                </a:highlight>
                <a:latin typeface="DejaVu Sans Mono" panose="020B0609030804020204" pitchFamily="49" charset="0"/>
              </a:rPr>
              <a:t>++)</a:t>
            </a:r>
            <a:r>
              <a:rPr lang="nn-NO" dirty="0">
                <a:solidFill>
                  <a:srgbClr val="BDAE9D"/>
                </a:solidFill>
                <a:highlight>
                  <a:srgbClr val="000000"/>
                </a:highlight>
                <a:latin typeface="DejaVu Sans Mono" panose="020B0609030804020204" pitchFamily="49" charset="0"/>
              </a:rPr>
              <a:t> </a:t>
            </a:r>
            <a:r>
              <a:rPr lang="nn-NO" dirty="0">
                <a:solidFill>
                  <a:srgbClr val="FFAA00"/>
                </a:solidFill>
                <a:highlight>
                  <a:srgbClr val="000000"/>
                </a:highlight>
                <a:latin typeface="DejaVu Sans Mono" panose="020B0609030804020204" pitchFamily="49" charset="0"/>
              </a:rPr>
              <a:t>{</a:t>
            </a:r>
            <a:endParaRPr lang="nn-NO"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String</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sampleId</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ds</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sampleIds</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get</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i</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String</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sampleVal</a:t>
            </a:r>
            <a:r>
              <a:rPr lang="nn-NO" dirty="0">
                <a:solidFill>
                  <a:srgbClr val="BDAE9D"/>
                </a:solidFill>
                <a:highlight>
                  <a:srgbClr val="000000"/>
                </a:highlight>
                <a:latin typeface="DejaVu Sans Mono" panose="020B0609030804020204" pitchFamily="49" charset="0"/>
              </a:rPr>
              <a:t> </a:t>
            </a:r>
            <a:r>
              <a:rPr lang="nn-NO" dirty="0">
                <a:solidFill>
                  <a:srgbClr val="FFAA00"/>
                </a:solidFill>
                <a:highlight>
                  <a:srgbClr val="000000"/>
                </a:highlight>
                <a:latin typeface="DejaVu Sans Mono" panose="020B0609030804020204" pitchFamily="49" charset="0"/>
              </a:rPr>
              <a:t>=</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ds</a:t>
            </a:r>
            <a:r>
              <a:rPr lang="nn-NO" dirty="0">
                <a:solidFill>
                  <a:srgbClr val="FFAA00"/>
                </a:solidFill>
                <a:highlight>
                  <a:srgbClr val="000000"/>
                </a:highlight>
                <a:latin typeface="DejaVu Sans Mono" panose="020B0609030804020204" pitchFamily="49" charset="0"/>
              </a:rPr>
              <a:t>.</a:t>
            </a:r>
            <a:r>
              <a:rPr lang="nn-NO" dirty="0">
                <a:solidFill>
                  <a:srgbClr val="F8F8F8"/>
                </a:solidFill>
                <a:highlight>
                  <a:srgbClr val="000000"/>
                </a:highlight>
                <a:latin typeface="DejaVu Sans Mono" panose="020B0609030804020204" pitchFamily="49" charset="0"/>
              </a:rPr>
              <a:t>samplesData</a:t>
            </a:r>
            <a:r>
              <a:rPr lang="nn-NO" dirty="0">
                <a:solidFill>
                  <a:srgbClr val="FFAA00"/>
                </a:solidFill>
                <a:highlight>
                  <a:srgbClr val="000000"/>
                </a:highlight>
                <a:latin typeface="DejaVu Sans Mono" panose="020B0609030804020204" pitchFamily="49" charset="0"/>
              </a:rPr>
              <a:t>.</a:t>
            </a:r>
            <a:r>
              <a:rPr lang="nn-NO" dirty="0">
                <a:solidFill>
                  <a:srgbClr val="F8F8F8"/>
                </a:solidFill>
                <a:highlight>
                  <a:srgbClr val="000000"/>
                </a:highlight>
                <a:latin typeface="DejaVu Sans Mono" panose="020B0609030804020204" pitchFamily="49" charset="0"/>
              </a:rPr>
              <a:t>get</a:t>
            </a:r>
            <a:r>
              <a:rPr lang="nn-NO" dirty="0">
                <a:solidFill>
                  <a:srgbClr val="FFAA00"/>
                </a:solidFill>
                <a:highlight>
                  <a:srgbClr val="000000"/>
                </a:highlight>
                <a:latin typeface="DejaVu Sans Mono" panose="020B0609030804020204" pitchFamily="49" charset="0"/>
              </a:rPr>
              <a:t>(</a:t>
            </a:r>
            <a:r>
              <a:rPr lang="nn-NO" dirty="0">
                <a:solidFill>
                  <a:srgbClr val="F8F8F8"/>
                </a:solidFill>
                <a:highlight>
                  <a:srgbClr val="000000"/>
                </a:highlight>
                <a:latin typeface="DejaVu Sans Mono" panose="020B0609030804020204" pitchFamily="49" charset="0"/>
              </a:rPr>
              <a:t>i</a:t>
            </a:r>
            <a:r>
              <a:rPr lang="nn-NO" dirty="0">
                <a:solidFill>
                  <a:srgbClr val="FFAA00"/>
                </a:solidFill>
                <a:highlight>
                  <a:srgbClr val="000000"/>
                </a:highlight>
                <a:latin typeface="DejaVu Sans Mono" panose="020B0609030804020204" pitchFamily="49" charset="0"/>
              </a:rPr>
              <a:t>);</a:t>
            </a:r>
            <a:endParaRPr lang="nn-NO"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send</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sampleId</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55E439"/>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sampleVal</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a:t>
            </a:r>
          </a:p>
          <a:p>
            <a:endParaRPr lang="en-US" dirty="0">
              <a:solidFill>
                <a:srgbClr val="BDAE9D"/>
              </a:solidFill>
              <a:highlight>
                <a:srgbClr val="000000"/>
              </a:highlight>
              <a:latin typeface="DejaVu Sans Mono" panose="020B0609030804020204" pitchFamily="49" charset="0"/>
            </a:endParaRPr>
          </a:p>
        </p:txBody>
      </p:sp>
    </p:spTree>
    <p:extLst>
      <p:ext uri="{BB962C8B-B14F-4D97-AF65-F5344CB8AC3E}">
        <p14:creationId xmlns:p14="http://schemas.microsoft.com/office/powerpoint/2010/main" val="2294941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Receiver</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An Android application. </a:t>
            </a:r>
          </a:p>
          <a:p>
            <a:r>
              <a:rPr lang="en-US" dirty="0">
                <a:solidFill>
                  <a:schemeClr val="bg1"/>
                </a:solidFill>
              </a:rPr>
              <a:t>Composed of two main threads</a:t>
            </a:r>
          </a:p>
        </p:txBody>
      </p:sp>
      <p:sp>
        <p:nvSpPr>
          <p:cNvPr id="4" name="Slide Number Placeholder 3"/>
          <p:cNvSpPr>
            <a:spLocks noGrp="1"/>
          </p:cNvSpPr>
          <p:nvPr>
            <p:ph type="sldNum" sz="quarter" idx="12"/>
          </p:nvPr>
        </p:nvSpPr>
        <p:spPr/>
        <p:txBody>
          <a:bodyPr/>
          <a:lstStyle/>
          <a:p>
            <a:fld id="{BC42DF2A-18BC-4402-98FF-6CD921B75BE3}" type="slidenum">
              <a:rPr lang="en-US" smtClean="0"/>
              <a:t>28</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7" name="Picture 6">
            <a:extLst>
              <a:ext uri="{FF2B5EF4-FFF2-40B4-BE49-F238E27FC236}">
                <a16:creationId xmlns:a16="http://schemas.microsoft.com/office/drawing/2014/main" id="{67768BA9-F851-4480-9416-B97AE36E1CC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1250" y="2752447"/>
            <a:ext cx="11246924" cy="3184370"/>
          </a:xfrm>
          <a:prstGeom prst="rect">
            <a:avLst/>
          </a:prstGeom>
          <a:noFill/>
          <a:ln>
            <a:solidFill>
              <a:schemeClr val="tx1"/>
            </a:solidFill>
          </a:ln>
        </p:spPr>
      </p:pic>
    </p:spTree>
    <p:extLst>
      <p:ext uri="{BB962C8B-B14F-4D97-AF65-F5344CB8AC3E}">
        <p14:creationId xmlns:p14="http://schemas.microsoft.com/office/powerpoint/2010/main" val="1887415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Receiver</a:t>
            </a:r>
          </a:p>
        </p:txBody>
      </p:sp>
      <p:sp>
        <p:nvSpPr>
          <p:cNvPr id="3" name="Content Placeholder 2"/>
          <p:cNvSpPr>
            <a:spLocks noGrp="1"/>
          </p:cNvSpPr>
          <p:nvPr>
            <p:ph idx="1"/>
          </p:nvPr>
        </p:nvSpPr>
        <p:spPr>
          <a:xfrm>
            <a:off x="838200" y="1585479"/>
            <a:ext cx="10515600" cy="4351338"/>
          </a:xfrm>
        </p:spPr>
        <p:txBody>
          <a:bodyPr>
            <a:normAutofit/>
          </a:bodyPr>
          <a:lstStyle/>
          <a:p>
            <a:pPr marL="514350" indent="-514350">
              <a:buAutoNum type="arabicPeriod"/>
            </a:pPr>
            <a:r>
              <a:rPr lang="en-US" i="1" dirty="0" err="1">
                <a:solidFill>
                  <a:schemeClr val="bg1"/>
                </a:solidFill>
              </a:rPr>
              <a:t>SocketThread</a:t>
            </a:r>
            <a:endParaRPr lang="en-US" i="1" dirty="0">
              <a:solidFill>
                <a:schemeClr val="bg1"/>
              </a:solidFill>
            </a:endParaRPr>
          </a:p>
          <a:p>
            <a:pPr lvl="1"/>
            <a:r>
              <a:rPr lang="en-US" i="1" dirty="0">
                <a:solidFill>
                  <a:schemeClr val="bg1"/>
                </a:solidFill>
              </a:rPr>
              <a:t>actual receiving of the data</a:t>
            </a:r>
          </a:p>
          <a:p>
            <a:pPr lvl="1"/>
            <a:r>
              <a:rPr lang="en-US" i="1" dirty="0">
                <a:solidFill>
                  <a:schemeClr val="bg1"/>
                </a:solidFill>
              </a:rPr>
              <a:t>setting up the other endpoint of the connection set by the transmitter </a:t>
            </a:r>
          </a:p>
          <a:p>
            <a:pPr lvl="1"/>
            <a:r>
              <a:rPr lang="en-US" i="1" dirty="0">
                <a:solidFill>
                  <a:schemeClr val="bg1"/>
                </a:solidFill>
              </a:rPr>
              <a:t>listens on port 9191 to incoming data in the format &lt;</a:t>
            </a:r>
            <a:r>
              <a:rPr lang="en-US" i="1" dirty="0" err="1">
                <a:solidFill>
                  <a:schemeClr val="bg1"/>
                </a:solidFill>
              </a:rPr>
              <a:t>SensorId#Value</a:t>
            </a:r>
            <a:r>
              <a:rPr lang="en-US" i="1" dirty="0">
                <a:solidFill>
                  <a:schemeClr val="bg1"/>
                </a:solidFill>
              </a:rPr>
              <a:t>&gt;</a:t>
            </a:r>
          </a:p>
          <a:p>
            <a:pPr lvl="1"/>
            <a:r>
              <a:rPr lang="en-US" i="1" dirty="0">
                <a:solidFill>
                  <a:schemeClr val="bg1"/>
                </a:solidFill>
              </a:rPr>
              <a:t>on receiving data message, in case the logging option is set ON, it logs it into a log file (</a:t>
            </a:r>
            <a:r>
              <a:rPr lang="en-US" i="1" dirty="0" err="1">
                <a:solidFill>
                  <a:schemeClr val="bg1"/>
                </a:solidFill>
              </a:rPr>
              <a:t>bmwLog</a:t>
            </a:r>
            <a:r>
              <a:rPr lang="en-US" i="1" dirty="0">
                <a:solidFill>
                  <a:schemeClr val="bg1"/>
                </a:solidFill>
              </a:rPr>
              <a:t>)</a:t>
            </a:r>
          </a:p>
          <a:p>
            <a:pPr lvl="1"/>
            <a:r>
              <a:rPr lang="en-US" i="1" dirty="0">
                <a:solidFill>
                  <a:schemeClr val="bg1"/>
                </a:solidFill>
              </a:rPr>
              <a:t>enqueues the data into a Producer-Consumer queue.</a:t>
            </a:r>
          </a:p>
        </p:txBody>
      </p:sp>
      <p:sp>
        <p:nvSpPr>
          <p:cNvPr id="4" name="Slide Number Placeholder 3"/>
          <p:cNvSpPr>
            <a:spLocks noGrp="1"/>
          </p:cNvSpPr>
          <p:nvPr>
            <p:ph type="sldNum" sz="quarter" idx="12"/>
          </p:nvPr>
        </p:nvSpPr>
        <p:spPr/>
        <p:txBody>
          <a:bodyPr/>
          <a:lstStyle/>
          <a:p>
            <a:fld id="{BC42DF2A-18BC-4402-98FF-6CD921B75BE3}" type="slidenum">
              <a:rPr lang="en-US" smtClean="0"/>
              <a:t>29</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250854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Do we really need it?</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Car testing is very essential, and the more the testing procedure is efficient the more the results are reliable, and time is saved. </a:t>
            </a:r>
          </a:p>
          <a:p>
            <a:pPr marL="0" indent="0">
              <a:buNone/>
            </a:pPr>
            <a:endParaRPr lang="en-US" dirty="0">
              <a:solidFill>
                <a:schemeClr val="bg1"/>
              </a:solidFill>
            </a:endParaRPr>
          </a:p>
          <a:p>
            <a:r>
              <a:rPr lang="en-US" dirty="0">
                <a:solidFill>
                  <a:schemeClr val="bg1"/>
                </a:solidFill>
              </a:rPr>
              <a:t>Both advantages are highly desired in the era of new technology, and especially in the emerging field of AI and autonomous cars.</a:t>
            </a:r>
          </a:p>
          <a:p>
            <a:pPr marL="0" indent="0">
              <a:buNone/>
            </a:pPr>
            <a:endParaRPr lang="en-US" dirty="0">
              <a:solidFill>
                <a:schemeClr val="bg1"/>
              </a:solidFill>
            </a:endParaRPr>
          </a:p>
          <a:p>
            <a:r>
              <a:rPr lang="en-US" dirty="0">
                <a:solidFill>
                  <a:schemeClr val="bg1"/>
                </a:solidFill>
              </a:rPr>
              <a:t>How about “safety”?</a:t>
            </a:r>
          </a:p>
        </p:txBody>
      </p:sp>
      <p:sp>
        <p:nvSpPr>
          <p:cNvPr id="4" name="Slide Number Placeholder 3"/>
          <p:cNvSpPr>
            <a:spLocks noGrp="1"/>
          </p:cNvSpPr>
          <p:nvPr>
            <p:ph type="sldNum" sz="quarter" idx="12"/>
          </p:nvPr>
        </p:nvSpPr>
        <p:spPr/>
        <p:txBody>
          <a:bodyPr/>
          <a:lstStyle/>
          <a:p>
            <a:fld id="{BC42DF2A-18BC-4402-98FF-6CD921B75BE3}" type="slidenum">
              <a:rPr lang="en-US" smtClean="0"/>
              <a:t>3</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1030956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Receiver</a:t>
            </a:r>
          </a:p>
        </p:txBody>
      </p:sp>
      <p:sp>
        <p:nvSpPr>
          <p:cNvPr id="4" name="Slide Number Placeholder 3"/>
          <p:cNvSpPr>
            <a:spLocks noGrp="1"/>
          </p:cNvSpPr>
          <p:nvPr>
            <p:ph type="sldNum" sz="quarter" idx="12"/>
          </p:nvPr>
        </p:nvSpPr>
        <p:spPr/>
        <p:txBody>
          <a:bodyPr/>
          <a:lstStyle/>
          <a:p>
            <a:fld id="{BC42DF2A-18BC-4402-98FF-6CD921B75BE3}" type="slidenum">
              <a:rPr lang="en-US" smtClean="0"/>
              <a:t>30</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
        <p:nvSpPr>
          <p:cNvPr id="5" name="Rectangle 4">
            <a:extLst>
              <a:ext uri="{FF2B5EF4-FFF2-40B4-BE49-F238E27FC236}">
                <a16:creationId xmlns:a16="http://schemas.microsoft.com/office/drawing/2014/main" id="{18C5C63E-B36B-4CEF-B0F2-228A6960DEBA}"/>
              </a:ext>
            </a:extLst>
          </p:cNvPr>
          <p:cNvSpPr/>
          <p:nvPr/>
        </p:nvSpPr>
        <p:spPr>
          <a:xfrm>
            <a:off x="838200" y="1337488"/>
            <a:ext cx="11430000" cy="5355312"/>
          </a:xfrm>
          <a:prstGeom prst="rect">
            <a:avLst/>
          </a:prstGeom>
        </p:spPr>
        <p:txBody>
          <a:bodyPr wrap="square">
            <a:spAutoFit/>
          </a:bodyPr>
          <a:lstStyle/>
          <a:p>
            <a:r>
              <a:rPr lang="en-US" dirty="0" err="1">
                <a:solidFill>
                  <a:srgbClr val="F8F8F8"/>
                </a:solidFill>
                <a:highlight>
                  <a:srgbClr val="000000"/>
                </a:highlight>
                <a:latin typeface="DejaVu Sans Mono" panose="020B0609030804020204" pitchFamily="49" charset="0"/>
              </a:rPr>
              <a:t>isr</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InputStreamReader</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socket</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getInputStream</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err="1">
                <a:solidFill>
                  <a:srgbClr val="F8F8F8"/>
                </a:solidFill>
                <a:highlight>
                  <a:srgbClr val="000000"/>
                </a:highlight>
                <a:latin typeface="DejaVu Sans Mono" panose="020B0609030804020204" pitchFamily="49" charset="0"/>
              </a:rPr>
              <a:t>br</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BufferedReader</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isr</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6F080"/>
                </a:solidFill>
                <a:highlight>
                  <a:srgbClr val="000000"/>
                </a:highlight>
                <a:latin typeface="DejaVu Sans Mono" panose="020B0609030804020204" pitchFamily="49" charset="0"/>
              </a:rPr>
              <a:t>while</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message</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br</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readLine</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null</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handler</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post</a:t>
            </a:r>
            <a:r>
              <a:rPr lang="en-US" dirty="0">
                <a:solidFill>
                  <a:srgbClr val="FFAA00"/>
                </a:solidFill>
                <a:highlight>
                  <a:srgbClr val="000000"/>
                </a:highlight>
                <a:latin typeface="DejaVu Sans Mono" panose="020B0609030804020204" pitchFamily="49" charset="0"/>
              </a:rPr>
              <a:t>(</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Runnable</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@Override</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void</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run</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Timestamp</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ts</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Timestamp</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System</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currentTimeMillis</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Date</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d1</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Date</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ts</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getTime</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da-DK" dirty="0">
                <a:solidFill>
                  <a:srgbClr val="BDAE9D"/>
                </a:solidFill>
                <a:highlight>
                  <a:srgbClr val="000000"/>
                </a:highlight>
                <a:latin typeface="DejaVu Sans Mono" panose="020B0609030804020204" pitchFamily="49" charset="0"/>
              </a:rPr>
              <a:t>			</a:t>
            </a:r>
            <a:r>
              <a:rPr lang="da-DK" dirty="0">
                <a:solidFill>
                  <a:srgbClr val="F8F8F8"/>
                </a:solidFill>
                <a:highlight>
                  <a:srgbClr val="000000"/>
                </a:highlight>
                <a:latin typeface="DejaVu Sans Mono" panose="020B0609030804020204" pitchFamily="49" charset="0"/>
              </a:rPr>
              <a:t>String</a:t>
            </a:r>
            <a:r>
              <a:rPr lang="da-DK" dirty="0">
                <a:solidFill>
                  <a:srgbClr val="BDAE9D"/>
                </a:solidFill>
                <a:highlight>
                  <a:srgbClr val="000000"/>
                </a:highlight>
                <a:latin typeface="DejaVu Sans Mono" panose="020B0609030804020204" pitchFamily="49" charset="0"/>
              </a:rPr>
              <a:t> </a:t>
            </a:r>
            <a:r>
              <a:rPr lang="da-DK" dirty="0">
                <a:solidFill>
                  <a:srgbClr val="F8F8F8"/>
                </a:solidFill>
                <a:highlight>
                  <a:srgbClr val="000000"/>
                </a:highlight>
                <a:latin typeface="DejaVu Sans Mono" panose="020B0609030804020204" pitchFamily="49" charset="0"/>
              </a:rPr>
              <a:t>logText</a:t>
            </a:r>
            <a:r>
              <a:rPr lang="da-DK" dirty="0">
                <a:solidFill>
                  <a:srgbClr val="BDAE9D"/>
                </a:solidFill>
                <a:highlight>
                  <a:srgbClr val="000000"/>
                </a:highlight>
                <a:latin typeface="DejaVu Sans Mono" panose="020B0609030804020204" pitchFamily="49" charset="0"/>
              </a:rPr>
              <a:t> </a:t>
            </a:r>
            <a:r>
              <a:rPr lang="da-DK" dirty="0">
                <a:solidFill>
                  <a:srgbClr val="FFAA00"/>
                </a:solidFill>
                <a:highlight>
                  <a:srgbClr val="000000"/>
                </a:highlight>
                <a:latin typeface="DejaVu Sans Mono" panose="020B0609030804020204" pitchFamily="49" charset="0"/>
              </a:rPr>
              <a:t>=</a:t>
            </a:r>
            <a:r>
              <a:rPr lang="da-DK" dirty="0">
                <a:solidFill>
                  <a:srgbClr val="BDAE9D"/>
                </a:solidFill>
                <a:highlight>
                  <a:srgbClr val="000000"/>
                </a:highlight>
                <a:latin typeface="DejaVu Sans Mono" panose="020B0609030804020204" pitchFamily="49" charset="0"/>
              </a:rPr>
              <a:t> </a:t>
            </a:r>
            <a:r>
              <a:rPr lang="da-DK" dirty="0">
                <a:solidFill>
                  <a:srgbClr val="F8F8F8"/>
                </a:solidFill>
                <a:highlight>
                  <a:srgbClr val="000000"/>
                </a:highlight>
                <a:latin typeface="DejaVu Sans Mono" panose="020B0609030804020204" pitchFamily="49" charset="0"/>
              </a:rPr>
              <a:t>d1</a:t>
            </a:r>
            <a:r>
              <a:rPr lang="da-DK" dirty="0">
                <a:solidFill>
                  <a:srgbClr val="BDAE9D"/>
                </a:solidFill>
                <a:highlight>
                  <a:srgbClr val="000000"/>
                </a:highlight>
                <a:latin typeface="DejaVu Sans Mono" panose="020B0609030804020204" pitchFamily="49" charset="0"/>
              </a:rPr>
              <a:t> </a:t>
            </a:r>
            <a:r>
              <a:rPr lang="da-DK" dirty="0">
                <a:solidFill>
                  <a:srgbClr val="FFAA00"/>
                </a:solidFill>
                <a:highlight>
                  <a:srgbClr val="000000"/>
                </a:highlight>
                <a:latin typeface="DejaVu Sans Mono" panose="020B0609030804020204" pitchFamily="49" charset="0"/>
              </a:rPr>
              <a:t>+</a:t>
            </a:r>
            <a:r>
              <a:rPr lang="da-DK" dirty="0">
                <a:solidFill>
                  <a:srgbClr val="BDAE9D"/>
                </a:solidFill>
                <a:highlight>
                  <a:srgbClr val="000000"/>
                </a:highlight>
                <a:latin typeface="DejaVu Sans Mono" panose="020B0609030804020204" pitchFamily="49" charset="0"/>
              </a:rPr>
              <a:t> </a:t>
            </a:r>
            <a:r>
              <a:rPr lang="da-DK" dirty="0">
                <a:solidFill>
                  <a:srgbClr val="55E439"/>
                </a:solidFill>
                <a:highlight>
                  <a:srgbClr val="000000"/>
                </a:highlight>
                <a:latin typeface="DejaVu Sans Mono" panose="020B0609030804020204" pitchFamily="49" charset="0"/>
              </a:rPr>
              <a:t>" "</a:t>
            </a:r>
            <a:r>
              <a:rPr lang="da-DK" dirty="0">
                <a:solidFill>
                  <a:srgbClr val="BDAE9D"/>
                </a:solidFill>
                <a:highlight>
                  <a:srgbClr val="000000"/>
                </a:highlight>
                <a:latin typeface="DejaVu Sans Mono" panose="020B0609030804020204" pitchFamily="49" charset="0"/>
              </a:rPr>
              <a:t> </a:t>
            </a:r>
            <a:r>
              <a:rPr lang="da-DK" dirty="0">
                <a:solidFill>
                  <a:srgbClr val="FFAA00"/>
                </a:solidFill>
                <a:highlight>
                  <a:srgbClr val="000000"/>
                </a:highlight>
                <a:latin typeface="DejaVu Sans Mono" panose="020B0609030804020204" pitchFamily="49" charset="0"/>
              </a:rPr>
              <a:t>+</a:t>
            </a:r>
            <a:r>
              <a:rPr lang="da-DK" dirty="0">
                <a:solidFill>
                  <a:srgbClr val="BDAE9D"/>
                </a:solidFill>
                <a:highlight>
                  <a:srgbClr val="000000"/>
                </a:highlight>
                <a:latin typeface="DejaVu Sans Mono" panose="020B0609030804020204" pitchFamily="49" charset="0"/>
              </a:rPr>
              <a:t> </a:t>
            </a:r>
            <a:r>
              <a:rPr lang="da-DK" dirty="0">
                <a:solidFill>
                  <a:srgbClr val="F8F8F8"/>
                </a:solidFill>
                <a:highlight>
                  <a:srgbClr val="000000"/>
                </a:highlight>
                <a:latin typeface="DejaVu Sans Mono" panose="020B0609030804020204" pitchFamily="49" charset="0"/>
              </a:rPr>
              <a:t>message</a:t>
            </a:r>
            <a:r>
              <a:rPr lang="da-DK" dirty="0">
                <a:solidFill>
                  <a:srgbClr val="BDAE9D"/>
                </a:solidFill>
                <a:highlight>
                  <a:srgbClr val="000000"/>
                </a:highlight>
                <a:latin typeface="DejaVu Sans Mono" panose="020B0609030804020204" pitchFamily="49" charset="0"/>
              </a:rPr>
              <a:t> </a:t>
            </a:r>
            <a:r>
              <a:rPr lang="da-DK" dirty="0">
                <a:solidFill>
                  <a:srgbClr val="FFAA00"/>
                </a:solidFill>
                <a:highlight>
                  <a:srgbClr val="000000"/>
                </a:highlight>
                <a:latin typeface="DejaVu Sans Mono" panose="020B0609030804020204" pitchFamily="49" charset="0"/>
              </a:rPr>
              <a:t>+</a:t>
            </a:r>
            <a:r>
              <a:rPr lang="da-DK" dirty="0">
                <a:solidFill>
                  <a:srgbClr val="BDAE9D"/>
                </a:solidFill>
                <a:highlight>
                  <a:srgbClr val="000000"/>
                </a:highlight>
                <a:latin typeface="DejaVu Sans Mono" panose="020B0609030804020204" pitchFamily="49" charset="0"/>
              </a:rPr>
              <a:t> </a:t>
            </a:r>
            <a:r>
              <a:rPr lang="da-DK" dirty="0">
                <a:solidFill>
                  <a:srgbClr val="55E439"/>
                </a:solidFill>
                <a:highlight>
                  <a:srgbClr val="000000"/>
                </a:highlight>
                <a:latin typeface="DejaVu Sans Mono" panose="020B0609030804020204" pitchFamily="49" charset="0"/>
              </a:rPr>
              <a:t>"\n"</a:t>
            </a:r>
            <a:r>
              <a:rPr lang="da-DK" dirty="0">
                <a:solidFill>
                  <a:srgbClr val="FFAA00"/>
                </a:solidFill>
                <a:highlight>
                  <a:srgbClr val="000000"/>
                </a:highlight>
                <a:latin typeface="DejaVu Sans Mono" panose="020B0609030804020204" pitchFamily="49" charset="0"/>
              </a:rPr>
              <a:t>;</a:t>
            </a:r>
            <a:endParaRPr lang="da-DK"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if</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AppState</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isLogActive</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FileOutputStream</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fileOutputStream</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context</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openFileOutput</a:t>
            </a:r>
            <a:r>
              <a:rPr lang="en-US" dirty="0">
                <a:solidFill>
                  <a:srgbClr val="FFAA00"/>
                </a:solidFill>
                <a:highlight>
                  <a:srgbClr val="000000"/>
                </a:highlight>
                <a:latin typeface="DejaVu Sans Mono" panose="020B0609030804020204" pitchFamily="49" charset="0"/>
              </a:rPr>
              <a:t>(</a:t>
            </a:r>
            <a:r>
              <a:rPr lang="en-US" dirty="0">
                <a:solidFill>
                  <a:srgbClr val="55E439"/>
                </a:solidFill>
                <a:highlight>
                  <a:srgbClr val="000000"/>
                </a:highlight>
                <a:latin typeface="DejaVu Sans Mono" panose="020B0609030804020204" pitchFamily="49" charset="0"/>
              </a:rPr>
              <a:t>"</a:t>
            </a:r>
            <a:r>
              <a:rPr lang="en-US" dirty="0" err="1">
                <a:solidFill>
                  <a:srgbClr val="55E439"/>
                </a:solidFill>
                <a:highlight>
                  <a:srgbClr val="000000"/>
                </a:highlight>
                <a:latin typeface="DejaVu Sans Mono" panose="020B0609030804020204" pitchFamily="49" charset="0"/>
              </a:rPr>
              <a:t>bmwLog</a:t>
            </a:r>
            <a:r>
              <a:rPr lang="en-US" dirty="0">
                <a:solidFill>
                  <a:srgbClr val="55E439"/>
                </a:solidFill>
                <a:highlight>
                  <a:srgbClr val="000000"/>
                </a:highlight>
                <a:latin typeface="DejaVu Sans Mono" panose="020B0609030804020204" pitchFamily="49" charset="0"/>
              </a:rPr>
              <a:t>"</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Context</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MODE_APPEND</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fileOutputStream</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write</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logText</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getBytes</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AppState</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queue</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add</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message</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p:txBody>
      </p:sp>
    </p:spTree>
    <p:extLst>
      <p:ext uri="{BB962C8B-B14F-4D97-AF65-F5344CB8AC3E}">
        <p14:creationId xmlns:p14="http://schemas.microsoft.com/office/powerpoint/2010/main" val="1743918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Receiver</a:t>
            </a:r>
          </a:p>
        </p:txBody>
      </p:sp>
      <p:sp>
        <p:nvSpPr>
          <p:cNvPr id="3" name="Content Placeholder 2"/>
          <p:cNvSpPr>
            <a:spLocks noGrp="1"/>
          </p:cNvSpPr>
          <p:nvPr>
            <p:ph idx="1"/>
          </p:nvPr>
        </p:nvSpPr>
        <p:spPr>
          <a:xfrm>
            <a:off x="838200" y="1690688"/>
            <a:ext cx="10515600" cy="4351338"/>
          </a:xfrm>
        </p:spPr>
        <p:txBody>
          <a:bodyPr>
            <a:normAutofit/>
          </a:bodyPr>
          <a:lstStyle/>
          <a:p>
            <a:pPr marL="514350" indent="-514350">
              <a:buAutoNum type="arabicPeriod" startAt="2"/>
            </a:pPr>
            <a:r>
              <a:rPr lang="en-US" i="1" dirty="0" err="1">
                <a:solidFill>
                  <a:schemeClr val="bg1"/>
                </a:solidFill>
              </a:rPr>
              <a:t>StreamDisplayThread</a:t>
            </a:r>
            <a:endParaRPr lang="en-US" i="1" dirty="0">
              <a:solidFill>
                <a:schemeClr val="bg1"/>
              </a:solidFill>
            </a:endParaRPr>
          </a:p>
          <a:p>
            <a:pPr marL="0" indent="0">
              <a:buNone/>
            </a:pPr>
            <a:endParaRPr lang="en-US" i="1" dirty="0">
              <a:solidFill>
                <a:schemeClr val="bg1"/>
              </a:solidFill>
            </a:endParaRPr>
          </a:p>
          <a:p>
            <a:pPr lvl="1"/>
            <a:r>
              <a:rPr lang="en-US" i="1" dirty="0">
                <a:solidFill>
                  <a:schemeClr val="bg1"/>
                </a:solidFill>
              </a:rPr>
              <a:t>handling the data received</a:t>
            </a:r>
          </a:p>
          <a:p>
            <a:pPr lvl="1"/>
            <a:endParaRPr lang="en-US" i="1" dirty="0">
              <a:solidFill>
                <a:schemeClr val="bg1"/>
              </a:solidFill>
            </a:endParaRPr>
          </a:p>
          <a:p>
            <a:pPr lvl="1"/>
            <a:r>
              <a:rPr lang="en-US" i="1" dirty="0">
                <a:solidFill>
                  <a:schemeClr val="bg1"/>
                </a:solidFill>
              </a:rPr>
              <a:t>dequeues the data from the producer-consumer queue</a:t>
            </a:r>
          </a:p>
          <a:p>
            <a:pPr lvl="1"/>
            <a:endParaRPr lang="en-US" i="1" dirty="0">
              <a:solidFill>
                <a:schemeClr val="bg1"/>
              </a:solidFill>
            </a:endParaRPr>
          </a:p>
          <a:p>
            <a:pPr lvl="1"/>
            <a:r>
              <a:rPr lang="en-US" i="1" dirty="0">
                <a:solidFill>
                  <a:schemeClr val="bg1"/>
                </a:solidFill>
              </a:rPr>
              <a:t> handles the filtering and updating the graphs</a:t>
            </a:r>
          </a:p>
        </p:txBody>
      </p:sp>
      <p:sp>
        <p:nvSpPr>
          <p:cNvPr id="4" name="Slide Number Placeholder 3"/>
          <p:cNvSpPr>
            <a:spLocks noGrp="1"/>
          </p:cNvSpPr>
          <p:nvPr>
            <p:ph type="sldNum" sz="quarter" idx="12"/>
          </p:nvPr>
        </p:nvSpPr>
        <p:spPr/>
        <p:txBody>
          <a:bodyPr/>
          <a:lstStyle/>
          <a:p>
            <a:fld id="{BC42DF2A-18BC-4402-98FF-6CD921B75BE3}" type="slidenum">
              <a:rPr lang="en-US" smtClean="0"/>
              <a:t>31</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3061138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Receiver</a:t>
            </a:r>
          </a:p>
        </p:txBody>
      </p:sp>
      <p:sp>
        <p:nvSpPr>
          <p:cNvPr id="4" name="Slide Number Placeholder 3"/>
          <p:cNvSpPr>
            <a:spLocks noGrp="1"/>
          </p:cNvSpPr>
          <p:nvPr>
            <p:ph type="sldNum" sz="quarter" idx="12"/>
          </p:nvPr>
        </p:nvSpPr>
        <p:spPr/>
        <p:txBody>
          <a:bodyPr/>
          <a:lstStyle/>
          <a:p>
            <a:fld id="{BC42DF2A-18BC-4402-98FF-6CD921B75BE3}" type="slidenum">
              <a:rPr lang="en-US" smtClean="0"/>
              <a:t>32</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
        <p:nvSpPr>
          <p:cNvPr id="8" name="Rectangle 7">
            <a:extLst>
              <a:ext uri="{FF2B5EF4-FFF2-40B4-BE49-F238E27FC236}">
                <a16:creationId xmlns:a16="http://schemas.microsoft.com/office/drawing/2014/main" id="{36FA5F1D-569E-4D9A-9FBE-914B9D400EC3}"/>
              </a:ext>
            </a:extLst>
          </p:cNvPr>
          <p:cNvSpPr/>
          <p:nvPr/>
        </p:nvSpPr>
        <p:spPr>
          <a:xfrm>
            <a:off x="838200" y="1414745"/>
            <a:ext cx="12083970" cy="4770537"/>
          </a:xfrm>
          <a:prstGeom prst="rect">
            <a:avLst/>
          </a:prstGeom>
        </p:spPr>
        <p:txBody>
          <a:bodyPr wrap="square">
            <a:spAutoFit/>
          </a:bodyPr>
          <a:lstStyle/>
          <a:p>
            <a:r>
              <a:rPr lang="en-US" sz="1600" dirty="0">
                <a:solidFill>
                  <a:srgbClr val="F6F080"/>
                </a:solidFill>
                <a:highlight>
                  <a:srgbClr val="000000"/>
                </a:highlight>
                <a:latin typeface="DejaVu Sans Mono" panose="020B0609030804020204" pitchFamily="49" charset="0"/>
              </a:rPr>
              <a:t>while</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queue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isEmpty</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&amp;&amp;</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running</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final</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String</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s</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queue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poll</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p>
          <a:p>
            <a:r>
              <a:rPr lang="en-US" sz="1600" dirty="0">
                <a:solidFill>
                  <a:srgbClr val="BDAE9D"/>
                </a:solidFill>
                <a:highlight>
                  <a:srgbClr val="000000"/>
                </a:highlight>
                <a:latin typeface="DejaVu Sans Mono" panose="020B0609030804020204" pitchFamily="49" charset="0"/>
              </a:rPr>
              <a:t>			</a:t>
            </a:r>
            <a:r>
              <a:rPr lang="en-US" sz="1600" dirty="0">
                <a:solidFill>
                  <a:srgbClr val="F6F080"/>
                </a:solidFill>
                <a:highlight>
                  <a:srgbClr val="000000"/>
                </a:highlight>
                <a:latin typeface="DejaVu Sans Mono" panose="020B0609030804020204" pitchFamily="49" charset="0"/>
              </a:rPr>
              <a:t>if</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selectedIds</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contains</a:t>
            </a:r>
            <a:r>
              <a:rPr lang="en-US" sz="1600" dirty="0">
                <a:solidFill>
                  <a:srgbClr val="FFAA00"/>
                </a:solidFill>
                <a:highlight>
                  <a:srgbClr val="000000"/>
                </a:highlight>
                <a:latin typeface="DejaVu Sans Mono" panose="020B0609030804020204" pitchFamily="49" charset="0"/>
              </a:rPr>
              <a:t>(</a:t>
            </a:r>
            <a:r>
              <a:rPr lang="en-US" sz="1600" dirty="0">
                <a:solidFill>
                  <a:srgbClr val="F8F8F8"/>
                </a:solidFill>
                <a:highlight>
                  <a:srgbClr val="000000"/>
                </a:highlight>
                <a:latin typeface="DejaVu Sans Mono" panose="020B0609030804020204" pitchFamily="49" charset="0"/>
              </a:rPr>
              <a:t>id</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1E9AE0"/>
                </a:solidFill>
                <a:highlight>
                  <a:srgbClr val="FFFF00"/>
                </a:highlight>
                <a:latin typeface="DejaVu Sans Mono" panose="020B0609030804020204" pitchFamily="49" charset="0"/>
              </a:rPr>
              <a:t>//</a:t>
            </a:r>
            <a:r>
              <a:rPr lang="en-US" sz="1600" dirty="0">
                <a:solidFill>
                  <a:schemeClr val="tx1">
                    <a:lumMod val="95000"/>
                    <a:lumOff val="5000"/>
                  </a:schemeClr>
                </a:solidFill>
                <a:highlight>
                  <a:srgbClr val="FFFF00"/>
                </a:highlight>
                <a:latin typeface="DejaVu Sans Mono" panose="020B0609030804020204" pitchFamily="49" charset="0"/>
              </a:rPr>
              <a:t>FILTERING</a:t>
            </a:r>
            <a:r>
              <a:rPr lang="en-US" sz="1600" dirty="0">
                <a:solidFill>
                  <a:srgbClr val="1E9AE0"/>
                </a:solidFill>
                <a:highlight>
                  <a:srgbClr val="FFFF00"/>
                </a:highlight>
                <a:latin typeface="DejaVu Sans Mono" panose="020B0609030804020204" pitchFamily="49" charset="0"/>
              </a:rPr>
              <a:t> </a:t>
            </a:r>
          </a:p>
          <a:p>
            <a:r>
              <a:rPr lang="en-US" sz="1600" dirty="0">
                <a:solidFill>
                  <a:srgbClr val="BDAE9D"/>
                </a:solidFill>
                <a:highlight>
                  <a:srgbClr val="000000"/>
                </a:highlight>
                <a:latin typeface="DejaVu Sans Mono" panose="020B0609030804020204" pitchFamily="49" charset="0"/>
              </a:rPr>
              <a:t>				</a:t>
            </a:r>
            <a:r>
              <a:rPr lang="en-US" sz="1600" dirty="0">
                <a:solidFill>
                  <a:srgbClr val="F6F080"/>
                </a:solidFill>
                <a:highlight>
                  <a:srgbClr val="000000"/>
                </a:highlight>
                <a:latin typeface="DejaVu Sans Mono" panose="020B0609030804020204" pitchFamily="49" charset="0"/>
              </a:rPr>
              <a:t>return</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F6F080"/>
                </a:solidFill>
                <a:highlight>
                  <a:srgbClr val="000000"/>
                </a:highlight>
                <a:latin typeface="DejaVu Sans Mono" panose="020B0609030804020204" pitchFamily="49" charset="0"/>
              </a:rPr>
              <a:t>else</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final</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double</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double_val</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Integer</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valueOf</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val</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FF3A83"/>
                </a:solidFill>
                <a:highlight>
                  <a:srgbClr val="000000"/>
                </a:highlight>
                <a:latin typeface="DejaVu Sans Mono" panose="020B0609030804020204" pitchFamily="49" charset="0"/>
              </a:rPr>
              <a:t>16</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int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graph_idx</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selectedIds</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indexOf</a:t>
            </a:r>
            <a:r>
              <a:rPr lang="en-US" sz="1600" dirty="0">
                <a:solidFill>
                  <a:srgbClr val="FFAA00"/>
                </a:solidFill>
                <a:highlight>
                  <a:srgbClr val="000000"/>
                </a:highlight>
                <a:latin typeface="DejaVu Sans Mono" panose="020B0609030804020204" pitchFamily="49" charset="0"/>
              </a:rPr>
              <a:t>(</a:t>
            </a:r>
            <a:r>
              <a:rPr lang="en-US" sz="1600" dirty="0">
                <a:solidFill>
                  <a:srgbClr val="F8F8F8"/>
                </a:solidFill>
                <a:highlight>
                  <a:srgbClr val="000000"/>
                </a:highlight>
                <a:latin typeface="DejaVu Sans Mono" panose="020B0609030804020204" pitchFamily="49" charset="0"/>
              </a:rPr>
              <a:t>id</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int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sid</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selectedIds</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get</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graph_idx</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Sensor</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currSensor</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getSensorFromId</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sid</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double</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resolution</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currSensor</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getConfig</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getResolution</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double</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offset</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currSensor</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getOffset</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double</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final_val</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double_val</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resolution</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offset</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6F080"/>
                </a:solidFill>
                <a:highlight>
                  <a:srgbClr val="000000"/>
                </a:highlight>
                <a:latin typeface="DejaVu Sans Mono" panose="020B0609030804020204" pitchFamily="49" charset="0"/>
              </a:rPr>
              <a:t>switch</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graph_idx</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BDAE9D"/>
                </a:solidFill>
                <a:highlight>
                  <a:srgbClr val="FFFF00"/>
                </a:highlight>
                <a:latin typeface="DejaVu Sans Mono" panose="020B0609030804020204" pitchFamily="49" charset="0"/>
              </a:rPr>
              <a:t>//</a:t>
            </a:r>
            <a:r>
              <a:rPr lang="en-US" sz="1600" dirty="0">
                <a:solidFill>
                  <a:schemeClr val="tx1">
                    <a:lumMod val="95000"/>
                    <a:lumOff val="5000"/>
                  </a:schemeClr>
                </a:solidFill>
                <a:highlight>
                  <a:srgbClr val="FFFF00"/>
                </a:highlight>
                <a:latin typeface="DejaVu Sans Mono" panose="020B0609030804020204" pitchFamily="49" charset="0"/>
              </a:rPr>
              <a:t>UPDATE RELEVANT GRAPH</a:t>
            </a: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p:txBody>
      </p:sp>
    </p:spTree>
    <p:extLst>
      <p:ext uri="{BB962C8B-B14F-4D97-AF65-F5344CB8AC3E}">
        <p14:creationId xmlns:p14="http://schemas.microsoft.com/office/powerpoint/2010/main" val="3525658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C42DF2A-18BC-4402-98FF-6CD921B75BE3}" type="slidenum">
              <a:rPr lang="en-US" smtClean="0"/>
              <a:t>33</a:t>
            </a:fld>
            <a:endParaRPr lang="en-US"/>
          </a:p>
        </p:txBody>
      </p:sp>
      <p:grpSp>
        <p:nvGrpSpPr>
          <p:cNvPr id="5" name="Group 4"/>
          <p:cNvGrpSpPr/>
          <p:nvPr/>
        </p:nvGrpSpPr>
        <p:grpSpPr>
          <a:xfrm>
            <a:off x="0" y="1341119"/>
            <a:ext cx="6471138" cy="1978856"/>
            <a:chOff x="0" y="1524000"/>
            <a:chExt cx="9144000" cy="2362200"/>
          </a:xfrm>
        </p:grpSpPr>
        <p:sp>
          <p:nvSpPr>
            <p:cNvPr id="6" name="Rectangle 5"/>
            <p:cNvSpPr/>
            <p:nvPr/>
          </p:nvSpPr>
          <p:spPr>
            <a:xfrm>
              <a:off x="0" y="1560155"/>
              <a:ext cx="9144000" cy="2289889"/>
            </a:xfrm>
            <a:prstGeom prst="rect">
              <a:avLst/>
            </a:pr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524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810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346415" y="1822715"/>
            <a:ext cx="6008086" cy="923330"/>
          </a:xfrm>
          <a:prstGeom prst="rect">
            <a:avLst/>
          </a:prstGeom>
          <a:noFill/>
        </p:spPr>
        <p:txBody>
          <a:bodyPr wrap="square" rtlCol="0">
            <a:spAutoFit/>
          </a:bodyPr>
          <a:lstStyle/>
          <a:p>
            <a:r>
              <a:rPr lang="en-US" sz="5400" b="1" dirty="0">
                <a:solidFill>
                  <a:schemeClr val="bg1"/>
                </a:solidFill>
                <a:latin typeface="Book Antiqua" panose="02040602050305030304" pitchFamily="18" charset="0"/>
                <a:cs typeface="Miriam Fixed" panose="020B0509050101010101" pitchFamily="49" charset="-79"/>
              </a:rPr>
              <a:t>CONCLUSIONS</a:t>
            </a:r>
          </a:p>
        </p:txBody>
      </p:sp>
      <p:sp>
        <p:nvSpPr>
          <p:cNvPr id="3" name="Footer Placeholder 2"/>
          <p:cNvSpPr>
            <a:spLocks noGrp="1"/>
          </p:cNvSpPr>
          <p:nvPr>
            <p:ph type="ftr" sz="quarter" idx="11"/>
          </p:nvPr>
        </p:nvSpPr>
        <p:spPr/>
        <p:txBody>
          <a:bodyPr/>
          <a:lstStyle/>
          <a:p>
            <a:r>
              <a:rPr lang="en-US"/>
              <a:t>Vivian Lawin - Daher Daher</a:t>
            </a:r>
          </a:p>
        </p:txBody>
      </p:sp>
    </p:spTree>
    <p:extLst>
      <p:ext uri="{BB962C8B-B14F-4D97-AF65-F5344CB8AC3E}">
        <p14:creationId xmlns:p14="http://schemas.microsoft.com/office/powerpoint/2010/main" val="1483576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What we gained</a:t>
            </a:r>
          </a:p>
        </p:txBody>
      </p:sp>
      <p:sp>
        <p:nvSpPr>
          <p:cNvPr id="3" name="Content Placeholder 2"/>
          <p:cNvSpPr>
            <a:spLocks noGrp="1"/>
          </p:cNvSpPr>
          <p:nvPr>
            <p:ph idx="1"/>
          </p:nvPr>
        </p:nvSpPr>
        <p:spPr/>
        <p:txBody>
          <a:bodyPr/>
          <a:lstStyle/>
          <a:p>
            <a:r>
              <a:rPr lang="en-US" dirty="0">
                <a:solidFill>
                  <a:schemeClr val="bg1"/>
                </a:solidFill>
              </a:rPr>
              <a:t>We learned and got to know basic android app development.</a:t>
            </a:r>
          </a:p>
          <a:p>
            <a:r>
              <a:rPr lang="en-US" dirty="0">
                <a:solidFill>
                  <a:schemeClr val="bg1"/>
                </a:solidFill>
              </a:rPr>
              <a:t>Data transfer to android application over TCP</a:t>
            </a:r>
          </a:p>
          <a:p>
            <a:r>
              <a:rPr lang="en-US" dirty="0">
                <a:solidFill>
                  <a:schemeClr val="bg1"/>
                </a:solidFill>
              </a:rPr>
              <a:t>Implementing a client – server communication, which is widely used and useful in todays technology.</a:t>
            </a:r>
          </a:p>
        </p:txBody>
      </p:sp>
      <p:sp>
        <p:nvSpPr>
          <p:cNvPr id="4" name="Slide Number Placeholder 3"/>
          <p:cNvSpPr>
            <a:spLocks noGrp="1"/>
          </p:cNvSpPr>
          <p:nvPr>
            <p:ph type="sldNum" sz="quarter" idx="12"/>
          </p:nvPr>
        </p:nvSpPr>
        <p:spPr/>
        <p:txBody>
          <a:bodyPr/>
          <a:lstStyle/>
          <a:p>
            <a:fld id="{BC42DF2A-18BC-4402-98FF-6CD921B75BE3}" type="slidenum">
              <a:rPr lang="en-US" smtClean="0"/>
              <a:t>34</a:t>
            </a:fld>
            <a:endParaRPr lang="en-US"/>
          </a:p>
        </p:txBody>
      </p:sp>
      <p:sp>
        <p:nvSpPr>
          <p:cNvPr id="6" name="Footer Placeholder 5"/>
          <p:cNvSpPr>
            <a:spLocks noGrp="1"/>
          </p:cNvSpPr>
          <p:nvPr>
            <p:ph type="ftr" sz="quarter" idx="11"/>
          </p:nvPr>
        </p:nvSpPr>
        <p:spPr/>
        <p:txBody>
          <a:bodyPr/>
          <a:lstStyle/>
          <a:p>
            <a:r>
              <a:rPr lang="en-US"/>
              <a:t>Vivian Lawin - Daher Daher</a:t>
            </a:r>
          </a:p>
        </p:txBody>
      </p:sp>
    </p:spTree>
    <p:extLst>
      <p:ext uri="{BB962C8B-B14F-4D97-AF65-F5344CB8AC3E}">
        <p14:creationId xmlns:p14="http://schemas.microsoft.com/office/powerpoint/2010/main" val="2302409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C42DF2A-18BC-4402-98FF-6CD921B75BE3}" type="slidenum">
              <a:rPr lang="en-US" smtClean="0"/>
              <a:t>35</a:t>
            </a:fld>
            <a:endParaRPr lang="en-US"/>
          </a:p>
        </p:txBody>
      </p:sp>
      <p:sp>
        <p:nvSpPr>
          <p:cNvPr id="5" name="TextBox 4"/>
          <p:cNvSpPr txBox="1"/>
          <p:nvPr/>
        </p:nvSpPr>
        <p:spPr>
          <a:xfrm>
            <a:off x="348309" y="2098579"/>
            <a:ext cx="5195965" cy="1015663"/>
          </a:xfrm>
          <a:prstGeom prst="rect">
            <a:avLst/>
          </a:prstGeom>
          <a:noFill/>
        </p:spPr>
        <p:txBody>
          <a:bodyPr wrap="square" rtlCol="0">
            <a:spAutoFit/>
          </a:bodyPr>
          <a:lstStyle/>
          <a:p>
            <a:r>
              <a:rPr lang="en-US" sz="6000" b="1" dirty="0">
                <a:solidFill>
                  <a:schemeClr val="bg1"/>
                </a:solidFill>
                <a:latin typeface="Book Antiqua" panose="02040602050305030304" pitchFamily="18" charset="0"/>
              </a:rPr>
              <a:t>Thank You!</a:t>
            </a:r>
          </a:p>
        </p:txBody>
      </p:sp>
      <p:sp>
        <p:nvSpPr>
          <p:cNvPr id="6" name="TextBox 5"/>
          <p:cNvSpPr txBox="1"/>
          <p:nvPr/>
        </p:nvSpPr>
        <p:spPr>
          <a:xfrm>
            <a:off x="6935372" y="3530991"/>
            <a:ext cx="1983545" cy="430887"/>
          </a:xfrm>
          <a:prstGeom prst="rect">
            <a:avLst/>
          </a:prstGeom>
          <a:solidFill>
            <a:srgbClr val="FFCC00"/>
          </a:solidFill>
          <a:ln w="50800">
            <a:solidFill>
              <a:schemeClr val="tx1"/>
            </a:solidFill>
          </a:ln>
          <a:effectLst/>
        </p:spPr>
        <p:txBody>
          <a:bodyPr wrap="square" rtlCol="0">
            <a:spAutoFit/>
          </a:bodyPr>
          <a:lstStyle/>
          <a:p>
            <a:pPr algn="ctr"/>
            <a:r>
              <a:rPr lang="en-US" sz="2200" b="1" dirty="0"/>
              <a:t>Buy me this</a:t>
            </a:r>
            <a:r>
              <a:rPr lang="en-US" sz="2200" b="1" dirty="0">
                <a:sym typeface="Wingdings" panose="05000000000000000000" pitchFamily="2" charset="2"/>
              </a:rPr>
              <a:t></a:t>
            </a:r>
            <a:endParaRPr lang="en-US" sz="2200" b="1" dirty="0"/>
          </a:p>
        </p:txBody>
      </p:sp>
      <p:sp>
        <p:nvSpPr>
          <p:cNvPr id="8" name="Footer Placeholder 7"/>
          <p:cNvSpPr>
            <a:spLocks noGrp="1"/>
          </p:cNvSpPr>
          <p:nvPr>
            <p:ph type="ftr" sz="quarter" idx="11"/>
          </p:nvPr>
        </p:nvSpPr>
        <p:spPr/>
        <p:txBody>
          <a:bodyPr/>
          <a:lstStyle/>
          <a:p>
            <a:r>
              <a:rPr lang="en-US"/>
              <a:t>Vivian Lawin - Daher Daher</a:t>
            </a:r>
          </a:p>
        </p:txBody>
      </p:sp>
    </p:spTree>
    <p:extLst>
      <p:ext uri="{BB962C8B-B14F-4D97-AF65-F5344CB8AC3E}">
        <p14:creationId xmlns:p14="http://schemas.microsoft.com/office/powerpoint/2010/main" val="606081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Feature List</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Easy-to-use application.</a:t>
            </a:r>
          </a:p>
          <a:p>
            <a:r>
              <a:rPr lang="en-US" dirty="0">
                <a:solidFill>
                  <a:schemeClr val="bg1"/>
                </a:solidFill>
              </a:rPr>
              <a:t>Support multiple graphs (Up to 3 graphs at a time).</a:t>
            </a:r>
          </a:p>
          <a:p>
            <a:r>
              <a:rPr lang="en-US" dirty="0">
                <a:solidFill>
                  <a:schemeClr val="bg1"/>
                </a:solidFill>
              </a:rPr>
              <a:t>Choose different configurations (Resolution, Max value, Color…).</a:t>
            </a:r>
          </a:p>
          <a:p>
            <a:r>
              <a:rPr lang="en-US" dirty="0">
                <a:solidFill>
                  <a:schemeClr val="bg1"/>
                </a:solidFill>
              </a:rPr>
              <a:t>Support logging and data recording (internal memory file and in UI).</a:t>
            </a:r>
          </a:p>
          <a:p>
            <a:r>
              <a:rPr lang="en-US" dirty="0">
                <a:solidFill>
                  <a:schemeClr val="bg1"/>
                </a:solidFill>
              </a:rPr>
              <a:t>Time axis scaling.</a:t>
            </a:r>
          </a:p>
          <a:p>
            <a:r>
              <a:rPr lang="en-US" dirty="0">
                <a:solidFill>
                  <a:schemeClr val="bg1"/>
                </a:solidFill>
              </a:rPr>
              <a:t>Different appearance theme.</a:t>
            </a:r>
          </a:p>
          <a:p>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4</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1506050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Main Concept</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Two independent parts communicate one another in order to transfer data.</a:t>
            </a:r>
          </a:p>
          <a:p>
            <a:pPr lvl="1"/>
            <a:r>
              <a:rPr lang="en-US" dirty="0">
                <a:solidFill>
                  <a:schemeClr val="bg1"/>
                </a:solidFill>
              </a:rPr>
              <a:t>Transmitter - laptop which receives file of sensors data streams, parsing it and transmitting the data to the receiver.</a:t>
            </a:r>
          </a:p>
          <a:p>
            <a:pPr lvl="2"/>
            <a:endParaRPr lang="en-US" dirty="0">
              <a:solidFill>
                <a:schemeClr val="bg1"/>
              </a:solidFill>
            </a:endParaRPr>
          </a:p>
          <a:p>
            <a:pPr lvl="1"/>
            <a:r>
              <a:rPr lang="en-US" dirty="0">
                <a:solidFill>
                  <a:schemeClr val="bg1"/>
                </a:solidFill>
              </a:rPr>
              <a:t>Receiver - application installed in the car’s dashboard display system. On receiving data, the receiver parses, filters and enqueues the data for further processing by the application</a:t>
            </a:r>
          </a:p>
          <a:p>
            <a:pPr lvl="1"/>
            <a:endParaRPr lang="en-US" dirty="0">
              <a:solidFill>
                <a:schemeClr val="bg1"/>
              </a:solidFill>
            </a:endParaRPr>
          </a:p>
          <a:p>
            <a:r>
              <a:rPr lang="en-US" dirty="0">
                <a:solidFill>
                  <a:schemeClr val="bg1"/>
                </a:solidFill>
              </a:rPr>
              <a:t>Each of the above roles are independent and can be replaces and improved independently.</a:t>
            </a:r>
          </a:p>
        </p:txBody>
      </p:sp>
      <p:sp>
        <p:nvSpPr>
          <p:cNvPr id="4" name="Slide Number Placeholder 3"/>
          <p:cNvSpPr>
            <a:spLocks noGrp="1"/>
          </p:cNvSpPr>
          <p:nvPr>
            <p:ph type="sldNum" sz="quarter" idx="12"/>
          </p:nvPr>
        </p:nvSpPr>
        <p:spPr/>
        <p:txBody>
          <a:bodyPr/>
          <a:lstStyle/>
          <a:p>
            <a:fld id="{BC42DF2A-18BC-4402-98FF-6CD921B75BE3}" type="slidenum">
              <a:rPr lang="en-US" smtClean="0"/>
              <a:t>5</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247908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a:solidFill>
                  <a:schemeClr val="bg1"/>
                </a:solidFill>
                <a:latin typeface="Book Antiqua" panose="02040602050305030304" pitchFamily="18" charset="0"/>
              </a:rPr>
              <a:t>Main Concept</a:t>
            </a:r>
            <a:endParaRPr lang="en-US" b="1" dirty="0">
              <a:solidFill>
                <a:schemeClr val="bg1"/>
              </a:solidFill>
              <a:latin typeface="Book Antiqua" panose="02040602050305030304" pitchFamily="18" charset="0"/>
            </a:endParaRP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6</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pic>
        <p:nvPicPr>
          <p:cNvPr id="19" name="Picture 18">
            <a:extLst>
              <a:ext uri="{FF2B5EF4-FFF2-40B4-BE49-F238E27FC236}">
                <a16:creationId xmlns:a16="http://schemas.microsoft.com/office/drawing/2014/main" id="{6F538BA3-7681-485E-9F85-62AE4BD6082B}"/>
              </a:ext>
            </a:extLst>
          </p:cNvPr>
          <p:cNvPicPr>
            <a:picLocks noChangeAspect="1"/>
          </p:cNvPicPr>
          <p:nvPr/>
        </p:nvPicPr>
        <p:blipFill>
          <a:blip r:embed="rId4"/>
          <a:stretch>
            <a:fillRect/>
          </a:stretch>
        </p:blipFill>
        <p:spPr>
          <a:xfrm>
            <a:off x="5012068" y="1402457"/>
            <a:ext cx="6683477" cy="487914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Content Placeholder 2">
            <a:extLst>
              <a:ext uri="{FF2B5EF4-FFF2-40B4-BE49-F238E27FC236}">
                <a16:creationId xmlns:a16="http://schemas.microsoft.com/office/drawing/2014/main" id="{8647BF09-6D40-40F5-BB13-EBD1486C0B67}"/>
              </a:ext>
            </a:extLst>
          </p:cNvPr>
          <p:cNvSpPr>
            <a:spLocks noGrp="1"/>
          </p:cNvSpPr>
          <p:nvPr>
            <p:ph idx="1"/>
          </p:nvPr>
        </p:nvSpPr>
        <p:spPr>
          <a:xfrm>
            <a:off x="840509" y="1765441"/>
            <a:ext cx="4008582" cy="4351338"/>
          </a:xfrm>
        </p:spPr>
        <p:txBody>
          <a:bodyPr>
            <a:normAutofit/>
          </a:bodyPr>
          <a:lstStyle/>
          <a:p>
            <a:r>
              <a:rPr lang="en-US" dirty="0">
                <a:solidFill>
                  <a:schemeClr val="bg1"/>
                </a:solidFill>
              </a:rPr>
              <a:t>Two independent parts:</a:t>
            </a:r>
          </a:p>
          <a:p>
            <a:endParaRPr lang="en-US" dirty="0">
              <a:solidFill>
                <a:schemeClr val="bg1"/>
              </a:solidFill>
            </a:endParaRPr>
          </a:p>
          <a:p>
            <a:pPr lvl="1"/>
            <a:r>
              <a:rPr lang="en-US" dirty="0">
                <a:solidFill>
                  <a:schemeClr val="bg1"/>
                </a:solidFill>
              </a:rPr>
              <a:t>Transmitter – Java App</a:t>
            </a:r>
          </a:p>
          <a:p>
            <a:pPr lvl="1"/>
            <a:endParaRPr lang="en-US" dirty="0">
              <a:solidFill>
                <a:schemeClr val="bg1"/>
              </a:solidFill>
            </a:endParaRPr>
          </a:p>
          <a:p>
            <a:pPr lvl="1"/>
            <a:r>
              <a:rPr lang="en-US" dirty="0">
                <a:solidFill>
                  <a:schemeClr val="bg1"/>
                </a:solidFill>
              </a:rPr>
              <a:t>Receiver – Android App</a:t>
            </a:r>
          </a:p>
        </p:txBody>
      </p:sp>
    </p:spTree>
    <p:extLst>
      <p:ext uri="{BB962C8B-B14F-4D97-AF65-F5344CB8AC3E}">
        <p14:creationId xmlns:p14="http://schemas.microsoft.com/office/powerpoint/2010/main" val="2590453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Technology - Display screen</a:t>
            </a:r>
          </a:p>
        </p:txBody>
      </p:sp>
      <p:sp>
        <p:nvSpPr>
          <p:cNvPr id="3" name="Content Placeholder 2"/>
          <p:cNvSpPr>
            <a:spLocks noGrp="1"/>
          </p:cNvSpPr>
          <p:nvPr>
            <p:ph idx="1"/>
          </p:nvPr>
        </p:nvSpPr>
        <p:spPr>
          <a:xfrm>
            <a:off x="838200" y="1585478"/>
            <a:ext cx="10515600" cy="4351338"/>
          </a:xfrm>
        </p:spPr>
        <p:txBody>
          <a:bodyPr>
            <a:normAutofit/>
          </a:bodyPr>
          <a:lstStyle/>
          <a:p>
            <a:r>
              <a:rPr lang="en-US" dirty="0">
                <a:solidFill>
                  <a:schemeClr val="bg1"/>
                </a:solidFill>
              </a:rPr>
              <a:t>Device: GINI Tab V7</a:t>
            </a:r>
          </a:p>
          <a:p>
            <a:r>
              <a:rPr lang="en-US" dirty="0">
                <a:solidFill>
                  <a:schemeClr val="bg1"/>
                </a:solidFill>
              </a:rPr>
              <a:t>Android Nougat 7</a:t>
            </a:r>
          </a:p>
          <a:p>
            <a:pPr lvl="1"/>
            <a:r>
              <a:rPr lang="en-US" dirty="0">
                <a:solidFill>
                  <a:schemeClr val="bg1"/>
                </a:solidFill>
              </a:rPr>
              <a:t> 22.9% of all android users</a:t>
            </a:r>
          </a:p>
          <a:p>
            <a:r>
              <a:rPr lang="en-US" dirty="0">
                <a:solidFill>
                  <a:schemeClr val="bg1"/>
                </a:solidFill>
              </a:rPr>
              <a:t>Screen size: 7”</a:t>
            </a:r>
          </a:p>
          <a:p>
            <a:r>
              <a:rPr lang="en-US" dirty="0">
                <a:solidFill>
                  <a:schemeClr val="bg1"/>
                </a:solidFill>
              </a:rPr>
              <a:t>Screen resolution: 1280x800</a:t>
            </a:r>
          </a:p>
          <a:p>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7</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7" name="Picture 6" descr="C:\Users\Daher\Desktop\05-1_280x480_2.png">
            <a:extLst>
              <a:ext uri="{FF2B5EF4-FFF2-40B4-BE49-F238E27FC236}">
                <a16:creationId xmlns:a16="http://schemas.microsoft.com/office/drawing/2014/main" id="{19F3F8FC-CBB9-46E0-B7E8-78E0A276B44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989167" y="738405"/>
            <a:ext cx="3526533" cy="6045485"/>
          </a:xfrm>
          <a:prstGeom prst="rect">
            <a:avLst/>
          </a:prstGeom>
          <a:noFill/>
          <a:ln>
            <a:noFill/>
          </a:ln>
        </p:spPr>
      </p:pic>
    </p:spTree>
    <p:extLst>
      <p:ext uri="{BB962C8B-B14F-4D97-AF65-F5344CB8AC3E}">
        <p14:creationId xmlns:p14="http://schemas.microsoft.com/office/powerpoint/2010/main" val="977183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Technology – Data Transfer</a:t>
            </a:r>
          </a:p>
        </p:txBody>
      </p:sp>
      <p:sp>
        <p:nvSpPr>
          <p:cNvPr id="3" name="Content Placeholder 2"/>
          <p:cNvSpPr>
            <a:spLocks noGrp="1"/>
          </p:cNvSpPr>
          <p:nvPr>
            <p:ph idx="1"/>
          </p:nvPr>
        </p:nvSpPr>
        <p:spPr>
          <a:xfrm>
            <a:off x="838200" y="1690688"/>
            <a:ext cx="4746538" cy="4351338"/>
          </a:xfrm>
        </p:spPr>
        <p:txBody>
          <a:bodyPr>
            <a:normAutofit lnSpcReduction="10000"/>
          </a:bodyPr>
          <a:lstStyle/>
          <a:p>
            <a:r>
              <a:rPr lang="en-US" dirty="0">
                <a:solidFill>
                  <a:schemeClr val="bg1"/>
                </a:solidFill>
              </a:rPr>
              <a:t>How do the Transmitter and Receiver communicate?</a:t>
            </a:r>
          </a:p>
          <a:p>
            <a:r>
              <a:rPr lang="en-US" dirty="0">
                <a:solidFill>
                  <a:schemeClr val="bg1"/>
                </a:solidFill>
              </a:rPr>
              <a:t>TCP networking protocol</a:t>
            </a:r>
          </a:p>
          <a:p>
            <a:pPr lvl="1"/>
            <a:r>
              <a:rPr lang="en-US" dirty="0">
                <a:solidFill>
                  <a:schemeClr val="bg1"/>
                </a:solidFill>
              </a:rPr>
              <a:t>TCP Sockets.</a:t>
            </a:r>
          </a:p>
          <a:p>
            <a:pPr lvl="1"/>
            <a:r>
              <a:rPr lang="en-US" dirty="0">
                <a:solidFill>
                  <a:schemeClr val="bg1"/>
                </a:solidFill>
              </a:rPr>
              <a:t>Same WI-FI network</a:t>
            </a:r>
          </a:p>
          <a:p>
            <a:r>
              <a:rPr lang="en-US" dirty="0">
                <a:solidFill>
                  <a:schemeClr val="bg1"/>
                </a:solidFill>
              </a:rPr>
              <a:t>Receiver – Server</a:t>
            </a:r>
          </a:p>
          <a:p>
            <a:r>
              <a:rPr lang="en-US" dirty="0">
                <a:solidFill>
                  <a:schemeClr val="bg1"/>
                </a:solidFill>
              </a:rPr>
              <a:t>Transmitter – Client.	</a:t>
            </a:r>
          </a:p>
          <a:p>
            <a:r>
              <a:rPr lang="en-US" dirty="0">
                <a:solidFill>
                  <a:schemeClr val="bg1"/>
                </a:solidFill>
              </a:rPr>
              <a:t>Open TCP sockets on the same port allowing them to communicate. </a:t>
            </a:r>
          </a:p>
        </p:txBody>
      </p:sp>
      <p:sp>
        <p:nvSpPr>
          <p:cNvPr id="4" name="Slide Number Placeholder 3"/>
          <p:cNvSpPr>
            <a:spLocks noGrp="1"/>
          </p:cNvSpPr>
          <p:nvPr>
            <p:ph type="sldNum" sz="quarter" idx="12"/>
          </p:nvPr>
        </p:nvSpPr>
        <p:spPr/>
        <p:txBody>
          <a:bodyPr/>
          <a:lstStyle/>
          <a:p>
            <a:fld id="{BC42DF2A-18BC-4402-98FF-6CD921B75BE3}" type="slidenum">
              <a:rPr lang="en-US" smtClean="0"/>
              <a:t>8</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8" name="Picture 7">
            <a:extLst>
              <a:ext uri="{FF2B5EF4-FFF2-40B4-BE49-F238E27FC236}">
                <a16:creationId xmlns:a16="http://schemas.microsoft.com/office/drawing/2014/main" id="{4687D24F-6EB6-4DE2-8188-682D39DC4DB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584738" y="1690688"/>
            <a:ext cx="6126971" cy="4460730"/>
          </a:xfrm>
          <a:prstGeom prst="rect">
            <a:avLst/>
          </a:prstGeom>
          <a:noFill/>
          <a:ln>
            <a:noFill/>
          </a:ln>
        </p:spPr>
      </p:pic>
    </p:spTree>
    <p:extLst>
      <p:ext uri="{BB962C8B-B14F-4D97-AF65-F5344CB8AC3E}">
        <p14:creationId xmlns:p14="http://schemas.microsoft.com/office/powerpoint/2010/main" val="305723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a:solidFill>
                  <a:schemeClr val="bg1"/>
                </a:solidFill>
                <a:latin typeface="Book Antiqua" panose="02040602050305030304" pitchFamily="18" charset="0"/>
              </a:rPr>
              <a:t>Technology – Development tools</a:t>
            </a:r>
            <a:endParaRPr lang="en-US" b="1" dirty="0">
              <a:solidFill>
                <a:schemeClr val="bg1"/>
              </a:solidFill>
              <a:latin typeface="Book Antiqua" panose="02040602050305030304" pitchFamily="18" charset="0"/>
            </a:endParaRPr>
          </a:p>
        </p:txBody>
      </p:sp>
      <p:sp>
        <p:nvSpPr>
          <p:cNvPr id="3" name="Content Placeholder 2"/>
          <p:cNvSpPr>
            <a:spLocks noGrp="1"/>
          </p:cNvSpPr>
          <p:nvPr>
            <p:ph idx="1"/>
          </p:nvPr>
        </p:nvSpPr>
        <p:spPr>
          <a:xfrm>
            <a:off x="838200" y="1690688"/>
            <a:ext cx="10515600" cy="4351338"/>
          </a:xfrm>
        </p:spPr>
        <p:txBody>
          <a:bodyPr>
            <a:normAutofit/>
          </a:bodyPr>
          <a:lstStyle/>
          <a:p>
            <a:r>
              <a:rPr lang="en-US" dirty="0">
                <a:solidFill>
                  <a:schemeClr val="bg1"/>
                </a:solidFill>
              </a:rPr>
              <a:t>Software &amp; IDE’S</a:t>
            </a:r>
          </a:p>
          <a:p>
            <a:pPr lvl="1"/>
            <a:r>
              <a:rPr lang="en-US" dirty="0">
                <a:solidFill>
                  <a:schemeClr val="bg1"/>
                </a:solidFill>
              </a:rPr>
              <a:t>Android Studio IDE 3.3</a:t>
            </a:r>
          </a:p>
          <a:p>
            <a:pPr lvl="2"/>
            <a:r>
              <a:rPr lang="en-US" dirty="0">
                <a:solidFill>
                  <a:schemeClr val="bg1"/>
                </a:solidFill>
              </a:rPr>
              <a:t>Java over Windows OS</a:t>
            </a:r>
          </a:p>
          <a:p>
            <a:pPr lvl="1"/>
            <a:r>
              <a:rPr lang="en-US" dirty="0">
                <a:solidFill>
                  <a:schemeClr val="bg1"/>
                </a:solidFill>
              </a:rPr>
              <a:t>Eclipse Oxygen 4.7</a:t>
            </a:r>
          </a:p>
          <a:p>
            <a:pPr lvl="2"/>
            <a:r>
              <a:rPr lang="en-US" dirty="0">
                <a:solidFill>
                  <a:schemeClr val="bg1"/>
                </a:solidFill>
              </a:rPr>
              <a:t>Java over Windows OS</a:t>
            </a:r>
          </a:p>
          <a:p>
            <a:pPr lvl="1"/>
            <a:endParaRPr lang="en-US" dirty="0">
              <a:solidFill>
                <a:schemeClr val="bg1"/>
              </a:solidFill>
            </a:endParaRP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9</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pic>
        <p:nvPicPr>
          <p:cNvPr id="12" name="Picture 11">
            <a:extLst>
              <a:ext uri="{FF2B5EF4-FFF2-40B4-BE49-F238E27FC236}">
                <a16:creationId xmlns:a16="http://schemas.microsoft.com/office/drawing/2014/main" id="{24597EA8-F428-4594-B914-DC26C0FA010A}"/>
              </a:ext>
            </a:extLst>
          </p:cNvPr>
          <p:cNvPicPr/>
          <p:nvPr/>
        </p:nvPicPr>
        <p:blipFill>
          <a:blip r:embed="rId4">
            <a:extLst>
              <a:ext uri="{BEBA8EAE-BF5A-486C-A8C5-ECC9F3942E4B}">
                <a14:imgProps xmlns:a14="http://schemas.microsoft.com/office/drawing/2010/main">
                  <a14:imgLayer r:embed="rId5">
                    <a14:imgEffect>
                      <a14:backgroundRemoval t="9732" b="89933" l="7483" r="89796">
                        <a14:foregroundMark x1="27438" y1="45302" x2="22676" y2="52349"/>
                        <a14:foregroundMark x1="10204" y1="34564" x2="7483" y2="31208"/>
                        <a14:foregroundMark x1="73469" y1="45973" x2="89569" y2="25503"/>
                      </a14:backgroundRemoval>
                    </a14:imgEffect>
                  </a14:imgLayer>
                </a14:imgProps>
              </a:ext>
            </a:extLst>
          </a:blip>
          <a:stretch>
            <a:fillRect/>
          </a:stretch>
        </p:blipFill>
        <p:spPr>
          <a:xfrm>
            <a:off x="756920" y="4293235"/>
            <a:ext cx="3053080" cy="2063115"/>
          </a:xfrm>
          <a:prstGeom prst="rect">
            <a:avLst/>
          </a:prstGeom>
        </p:spPr>
      </p:pic>
      <p:pic>
        <p:nvPicPr>
          <p:cNvPr id="13" name="Picture 12">
            <a:extLst>
              <a:ext uri="{FF2B5EF4-FFF2-40B4-BE49-F238E27FC236}">
                <a16:creationId xmlns:a16="http://schemas.microsoft.com/office/drawing/2014/main" id="{2CA9C45C-EC57-4D6C-A8CA-E8C5C13CAB52}"/>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836261" y="1916907"/>
            <a:ext cx="1650365" cy="1650365"/>
          </a:xfrm>
          <a:prstGeom prst="rect">
            <a:avLst/>
          </a:prstGeom>
        </p:spPr>
      </p:pic>
      <p:pic>
        <p:nvPicPr>
          <p:cNvPr id="14" name="Picture 13" descr="C:\Users\Daher\Desktop\eclipse-11-logo-png-transparent.png">
            <a:extLst>
              <a:ext uri="{FF2B5EF4-FFF2-40B4-BE49-F238E27FC236}">
                <a16:creationId xmlns:a16="http://schemas.microsoft.com/office/drawing/2014/main" id="{B4D3B205-5041-42EB-AC61-155A63B2063C}"/>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07176" y="1552417"/>
            <a:ext cx="1414145" cy="1325245"/>
          </a:xfrm>
          <a:prstGeom prst="rect">
            <a:avLst/>
          </a:prstGeom>
          <a:noFill/>
          <a:ln>
            <a:noFill/>
          </a:ln>
        </p:spPr>
      </p:pic>
      <p:sp>
        <p:nvSpPr>
          <p:cNvPr id="17" name="Content Placeholder 2">
            <a:extLst>
              <a:ext uri="{FF2B5EF4-FFF2-40B4-BE49-F238E27FC236}">
                <a16:creationId xmlns:a16="http://schemas.microsoft.com/office/drawing/2014/main" id="{16C21DB0-6DCE-440F-911A-86BA21732606}"/>
              </a:ext>
            </a:extLst>
          </p:cNvPr>
          <p:cNvSpPr txBox="1">
            <a:spLocks/>
          </p:cNvSpPr>
          <p:nvPr/>
        </p:nvSpPr>
        <p:spPr>
          <a:xfrm>
            <a:off x="3170381" y="3429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a:p>
            <a:r>
              <a:rPr lang="en-US" dirty="0">
                <a:solidFill>
                  <a:schemeClr val="bg1"/>
                </a:solidFill>
              </a:rPr>
              <a:t>Graphics</a:t>
            </a:r>
          </a:p>
          <a:p>
            <a:pPr lvl="1"/>
            <a:r>
              <a:rPr lang="en-US" dirty="0">
                <a:solidFill>
                  <a:schemeClr val="bg1"/>
                </a:solidFill>
              </a:rPr>
              <a:t>Adobe Photoshop CC 2015</a:t>
            </a:r>
          </a:p>
          <a:p>
            <a:pPr lvl="1"/>
            <a:r>
              <a:rPr lang="en-US" dirty="0">
                <a:solidFill>
                  <a:schemeClr val="bg1"/>
                </a:solidFill>
              </a:rPr>
              <a:t>Adobe Illustrator CC 2015</a:t>
            </a:r>
          </a:p>
          <a:p>
            <a:pPr lvl="1"/>
            <a:endParaRPr lang="en-US" dirty="0">
              <a:solidFill>
                <a:schemeClr val="bg1"/>
              </a:solidFill>
            </a:endParaRPr>
          </a:p>
        </p:txBody>
      </p:sp>
    </p:spTree>
    <p:extLst>
      <p:ext uri="{BB962C8B-B14F-4D97-AF65-F5344CB8AC3E}">
        <p14:creationId xmlns:p14="http://schemas.microsoft.com/office/powerpoint/2010/main" val="3641936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1098</Words>
  <Application>Microsoft Office PowerPoint</Application>
  <PresentationFormat>Widescreen</PresentationFormat>
  <Paragraphs>304</Paragraphs>
  <Slides>35</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Book Antiqua</vt:lpstr>
      <vt:lpstr>Calibri</vt:lpstr>
      <vt:lpstr>Calibri Light</vt:lpstr>
      <vt:lpstr>DejaVu Sans Mono</vt:lpstr>
      <vt:lpstr>Miriam Fixed</vt:lpstr>
      <vt:lpstr>Office Theme</vt:lpstr>
      <vt:lpstr>PowerPoint Presentation</vt:lpstr>
      <vt:lpstr>Motivation</vt:lpstr>
      <vt:lpstr>Do we really need it?</vt:lpstr>
      <vt:lpstr>Feature List</vt:lpstr>
      <vt:lpstr>Main Concept</vt:lpstr>
      <vt:lpstr>Main Concept</vt:lpstr>
      <vt:lpstr>Technology - Display screen</vt:lpstr>
      <vt:lpstr>Technology – Data Transfer</vt:lpstr>
      <vt:lpstr>Technology – Development tools</vt:lpstr>
      <vt:lpstr>High Level Design</vt:lpstr>
      <vt:lpstr>User Interface </vt:lpstr>
      <vt:lpstr>User Interface – Screens &amp; Usage</vt:lpstr>
      <vt:lpstr>PowerPoint Presentation</vt:lpstr>
      <vt:lpstr>Live Conditions – Choose Sensors</vt:lpstr>
      <vt:lpstr>Live Conditions – Choose Configurations</vt:lpstr>
      <vt:lpstr>Live Conditions – Graphs</vt:lpstr>
      <vt:lpstr>PowerPoint Presentation</vt:lpstr>
      <vt:lpstr>Options</vt:lpstr>
      <vt:lpstr>Options</vt:lpstr>
      <vt:lpstr>PowerPoint Presentation</vt:lpstr>
      <vt:lpstr>Log &amp; Stats</vt:lpstr>
      <vt:lpstr>Log &amp; Stats</vt:lpstr>
      <vt:lpstr>PowerPoint Presentation</vt:lpstr>
      <vt:lpstr>Help &amp; About</vt:lpstr>
      <vt:lpstr>Back-end -  Transmitter</vt:lpstr>
      <vt:lpstr>Back-end -  Transmitter</vt:lpstr>
      <vt:lpstr>Back-end -  Transmitter</vt:lpstr>
      <vt:lpstr>Back-end -  Receiver</vt:lpstr>
      <vt:lpstr>Back-end -  Receiver</vt:lpstr>
      <vt:lpstr>Back-end -  Receiver</vt:lpstr>
      <vt:lpstr>Back-end -  Receiver</vt:lpstr>
      <vt:lpstr>Back-end -  Receiver</vt:lpstr>
      <vt:lpstr>PowerPoint Presentation</vt:lpstr>
      <vt:lpstr>What we gained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Daher Daher</dc:creator>
  <cp:lastModifiedBy>Daher Daher</cp:lastModifiedBy>
  <cp:revision>109</cp:revision>
  <dcterms:created xsi:type="dcterms:W3CDTF">2019-05-11T16:31:57Z</dcterms:created>
  <dcterms:modified xsi:type="dcterms:W3CDTF">2019-05-11T17:34:07Z</dcterms:modified>
</cp:coreProperties>
</file>